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sldIdLst>
    <p:sldId id="264" r:id="rId2"/>
    <p:sldId id="268" r:id="rId3"/>
    <p:sldId id="269" r:id="rId4"/>
    <p:sldId id="259" r:id="rId5"/>
    <p:sldId id="257" r:id="rId6"/>
    <p:sldId id="260" r:id="rId7"/>
    <p:sldId id="266" r:id="rId8"/>
    <p:sldId id="276" r:id="rId9"/>
    <p:sldId id="277" r:id="rId10"/>
    <p:sldId id="265" r:id="rId11"/>
    <p:sldId id="267" r:id="rId12"/>
    <p:sldId id="273" r:id="rId13"/>
    <p:sldId id="274" r:id="rId14"/>
    <p:sldId id="272" r:id="rId15"/>
    <p:sldId id="275" r:id="rId16"/>
    <p:sldId id="271" r:id="rId17"/>
    <p:sldId id="278"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C6EA1-CA68-412E-8C84-10DE8AAB70B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A3E5CDF-BD06-4141-8D09-F2EA78D0952B}">
      <dgm:prSet/>
      <dgm:spPr/>
      <dgm:t>
        <a:bodyPr/>
        <a:lstStyle/>
        <a:p>
          <a:r>
            <a:rPr lang="pt-BR"/>
            <a:t>FACILIDADE EM ACEITAR A ESCRAVIDÃO DOMÉSTICA COMO ELEMENTO CULTURAL ( AJUDA, ADOÇÃO)</a:t>
          </a:r>
          <a:endParaRPr lang="en-US"/>
        </a:p>
      </dgm:t>
    </dgm:pt>
    <dgm:pt modelId="{B3AD3C3C-8A22-4605-B3C0-267762983CCA}" type="parTrans" cxnId="{0DF22402-6458-45E9-8C79-287DDBF88CF3}">
      <dgm:prSet/>
      <dgm:spPr/>
      <dgm:t>
        <a:bodyPr/>
        <a:lstStyle/>
        <a:p>
          <a:endParaRPr lang="en-US"/>
        </a:p>
      </dgm:t>
    </dgm:pt>
    <dgm:pt modelId="{A24D28CB-A4D2-4B92-839F-3F82AF9512F9}" type="sibTrans" cxnId="{0DF22402-6458-45E9-8C79-287DDBF88CF3}">
      <dgm:prSet/>
      <dgm:spPr/>
      <dgm:t>
        <a:bodyPr/>
        <a:lstStyle/>
        <a:p>
          <a:endParaRPr lang="en-US"/>
        </a:p>
      </dgm:t>
    </dgm:pt>
    <dgm:pt modelId="{B92325A0-5D5A-4ADC-969D-3A4E815FEAC0}">
      <dgm:prSet/>
      <dgm:spPr/>
      <dgm:t>
        <a:bodyPr/>
        <a:lstStyle/>
        <a:p>
          <a:r>
            <a:rPr lang="pt-BR"/>
            <a:t>CRIME QUE JÁ VIMOS COM NATURALIDADE EM RELAÇÕES FAMILIARES</a:t>
          </a:r>
          <a:endParaRPr lang="en-US"/>
        </a:p>
      </dgm:t>
    </dgm:pt>
    <dgm:pt modelId="{A174CB27-C88E-4AE9-80F1-047A3349BAC6}" type="parTrans" cxnId="{0480FA46-C39D-4457-A98E-33194656C04B}">
      <dgm:prSet/>
      <dgm:spPr/>
      <dgm:t>
        <a:bodyPr/>
        <a:lstStyle/>
        <a:p>
          <a:endParaRPr lang="en-US"/>
        </a:p>
      </dgm:t>
    </dgm:pt>
    <dgm:pt modelId="{0DA2FCEB-46CC-433C-9B2D-728C48FD2997}" type="sibTrans" cxnId="{0480FA46-C39D-4457-A98E-33194656C04B}">
      <dgm:prSet/>
      <dgm:spPr/>
      <dgm:t>
        <a:bodyPr/>
        <a:lstStyle/>
        <a:p>
          <a:endParaRPr lang="en-US"/>
        </a:p>
      </dgm:t>
    </dgm:pt>
    <dgm:pt modelId="{0E8BCBD5-61F6-4198-AC2D-3116EEB60FBE}">
      <dgm:prSet/>
      <dgm:spPr/>
      <dgm:t>
        <a:bodyPr/>
        <a:lstStyle/>
        <a:p>
          <a:r>
            <a:rPr lang="pt-BR"/>
            <a:t>SINDROME DE ESTOCOLMO DA VÍTIMA </a:t>
          </a:r>
          <a:endParaRPr lang="en-US"/>
        </a:p>
      </dgm:t>
    </dgm:pt>
    <dgm:pt modelId="{CFFEE735-59AC-4600-BD27-6FA67C1A6196}" type="parTrans" cxnId="{45B2E133-0999-4C08-8341-91F1B740F9E5}">
      <dgm:prSet/>
      <dgm:spPr/>
      <dgm:t>
        <a:bodyPr/>
        <a:lstStyle/>
        <a:p>
          <a:endParaRPr lang="en-US"/>
        </a:p>
      </dgm:t>
    </dgm:pt>
    <dgm:pt modelId="{86DBBF02-0257-406B-8CD1-33874B181496}" type="sibTrans" cxnId="{45B2E133-0999-4C08-8341-91F1B740F9E5}">
      <dgm:prSet/>
      <dgm:spPr/>
      <dgm:t>
        <a:bodyPr/>
        <a:lstStyle/>
        <a:p>
          <a:endParaRPr lang="en-US"/>
        </a:p>
      </dgm:t>
    </dgm:pt>
    <dgm:pt modelId="{93F41BDB-11BC-4300-8B8C-679DD4B29FE3}">
      <dgm:prSet/>
      <dgm:spPr/>
      <dgm:t>
        <a:bodyPr/>
        <a:lstStyle/>
        <a:p>
          <a:r>
            <a:rPr lang="pt-BR"/>
            <a:t>“PESSOA DA FAMÍLIA”</a:t>
          </a:r>
          <a:endParaRPr lang="en-US"/>
        </a:p>
      </dgm:t>
    </dgm:pt>
    <dgm:pt modelId="{C6E7A8E5-32AF-4A55-94BC-70A07C4D6141}" type="parTrans" cxnId="{52E8E325-CFCA-4157-A12B-E257F9135DEF}">
      <dgm:prSet/>
      <dgm:spPr/>
      <dgm:t>
        <a:bodyPr/>
        <a:lstStyle/>
        <a:p>
          <a:endParaRPr lang="en-US"/>
        </a:p>
      </dgm:t>
    </dgm:pt>
    <dgm:pt modelId="{802A5297-2E7C-4EFC-95E1-685073030EDC}" type="sibTrans" cxnId="{52E8E325-CFCA-4157-A12B-E257F9135DEF}">
      <dgm:prSet/>
      <dgm:spPr/>
      <dgm:t>
        <a:bodyPr/>
        <a:lstStyle/>
        <a:p>
          <a:endParaRPr lang="en-US"/>
        </a:p>
      </dgm:t>
    </dgm:pt>
    <dgm:pt modelId="{9A9BC8EA-15ED-46E7-8612-EE7A14F09E7C}" type="pres">
      <dgm:prSet presAssocID="{E4CC6EA1-CA68-412E-8C84-10DE8AAB70B4}" presName="linear" presStyleCnt="0">
        <dgm:presLayoutVars>
          <dgm:animLvl val="lvl"/>
          <dgm:resizeHandles val="exact"/>
        </dgm:presLayoutVars>
      </dgm:prSet>
      <dgm:spPr/>
    </dgm:pt>
    <dgm:pt modelId="{DD46F978-27AF-46EC-9E53-DF10F8CF869A}" type="pres">
      <dgm:prSet presAssocID="{3A3E5CDF-BD06-4141-8D09-F2EA78D0952B}" presName="parentText" presStyleLbl="node1" presStyleIdx="0" presStyleCnt="4">
        <dgm:presLayoutVars>
          <dgm:chMax val="0"/>
          <dgm:bulletEnabled val="1"/>
        </dgm:presLayoutVars>
      </dgm:prSet>
      <dgm:spPr/>
    </dgm:pt>
    <dgm:pt modelId="{A3729700-9CAE-4012-8C66-3910FA5C1254}" type="pres">
      <dgm:prSet presAssocID="{A24D28CB-A4D2-4B92-839F-3F82AF9512F9}" presName="spacer" presStyleCnt="0"/>
      <dgm:spPr/>
    </dgm:pt>
    <dgm:pt modelId="{0A9DB2B4-C52A-4085-889F-610B13E8E8E8}" type="pres">
      <dgm:prSet presAssocID="{B92325A0-5D5A-4ADC-969D-3A4E815FEAC0}" presName="parentText" presStyleLbl="node1" presStyleIdx="1" presStyleCnt="4">
        <dgm:presLayoutVars>
          <dgm:chMax val="0"/>
          <dgm:bulletEnabled val="1"/>
        </dgm:presLayoutVars>
      </dgm:prSet>
      <dgm:spPr/>
    </dgm:pt>
    <dgm:pt modelId="{5052421B-AB0A-41BB-B43C-76D87F2ED28D}" type="pres">
      <dgm:prSet presAssocID="{0DA2FCEB-46CC-433C-9B2D-728C48FD2997}" presName="spacer" presStyleCnt="0"/>
      <dgm:spPr/>
    </dgm:pt>
    <dgm:pt modelId="{10830E56-F2BD-425D-8983-238A369C1862}" type="pres">
      <dgm:prSet presAssocID="{0E8BCBD5-61F6-4198-AC2D-3116EEB60FBE}" presName="parentText" presStyleLbl="node1" presStyleIdx="2" presStyleCnt="4">
        <dgm:presLayoutVars>
          <dgm:chMax val="0"/>
          <dgm:bulletEnabled val="1"/>
        </dgm:presLayoutVars>
      </dgm:prSet>
      <dgm:spPr/>
    </dgm:pt>
    <dgm:pt modelId="{F7E35283-B24B-460F-A751-A1C9C959B792}" type="pres">
      <dgm:prSet presAssocID="{86DBBF02-0257-406B-8CD1-33874B181496}" presName="spacer" presStyleCnt="0"/>
      <dgm:spPr/>
    </dgm:pt>
    <dgm:pt modelId="{3E08E5C2-9DA7-4A6E-AF57-E39483F690A6}" type="pres">
      <dgm:prSet presAssocID="{93F41BDB-11BC-4300-8B8C-679DD4B29FE3}" presName="parentText" presStyleLbl="node1" presStyleIdx="3" presStyleCnt="4">
        <dgm:presLayoutVars>
          <dgm:chMax val="0"/>
          <dgm:bulletEnabled val="1"/>
        </dgm:presLayoutVars>
      </dgm:prSet>
      <dgm:spPr/>
    </dgm:pt>
  </dgm:ptLst>
  <dgm:cxnLst>
    <dgm:cxn modelId="{0DF22402-6458-45E9-8C79-287DDBF88CF3}" srcId="{E4CC6EA1-CA68-412E-8C84-10DE8AAB70B4}" destId="{3A3E5CDF-BD06-4141-8D09-F2EA78D0952B}" srcOrd="0" destOrd="0" parTransId="{B3AD3C3C-8A22-4605-B3C0-267762983CCA}" sibTransId="{A24D28CB-A4D2-4B92-839F-3F82AF9512F9}"/>
    <dgm:cxn modelId="{52E8E325-CFCA-4157-A12B-E257F9135DEF}" srcId="{E4CC6EA1-CA68-412E-8C84-10DE8AAB70B4}" destId="{93F41BDB-11BC-4300-8B8C-679DD4B29FE3}" srcOrd="3" destOrd="0" parTransId="{C6E7A8E5-32AF-4A55-94BC-70A07C4D6141}" sibTransId="{802A5297-2E7C-4EFC-95E1-685073030EDC}"/>
    <dgm:cxn modelId="{45B2E133-0999-4C08-8341-91F1B740F9E5}" srcId="{E4CC6EA1-CA68-412E-8C84-10DE8AAB70B4}" destId="{0E8BCBD5-61F6-4198-AC2D-3116EEB60FBE}" srcOrd="2" destOrd="0" parTransId="{CFFEE735-59AC-4600-BD27-6FA67C1A6196}" sibTransId="{86DBBF02-0257-406B-8CD1-33874B181496}"/>
    <dgm:cxn modelId="{97483C3C-E05B-4B59-BF0D-7D17D914558C}" type="presOf" srcId="{93F41BDB-11BC-4300-8B8C-679DD4B29FE3}" destId="{3E08E5C2-9DA7-4A6E-AF57-E39483F690A6}" srcOrd="0" destOrd="0" presId="urn:microsoft.com/office/officeart/2005/8/layout/vList2"/>
    <dgm:cxn modelId="{0480FA46-C39D-4457-A98E-33194656C04B}" srcId="{E4CC6EA1-CA68-412E-8C84-10DE8AAB70B4}" destId="{B92325A0-5D5A-4ADC-969D-3A4E815FEAC0}" srcOrd="1" destOrd="0" parTransId="{A174CB27-C88E-4AE9-80F1-047A3349BAC6}" sibTransId="{0DA2FCEB-46CC-433C-9B2D-728C48FD2997}"/>
    <dgm:cxn modelId="{C61E7D9C-B8F3-4506-A592-5FE1DED7E458}" type="presOf" srcId="{0E8BCBD5-61F6-4198-AC2D-3116EEB60FBE}" destId="{10830E56-F2BD-425D-8983-238A369C1862}" srcOrd="0" destOrd="0" presId="urn:microsoft.com/office/officeart/2005/8/layout/vList2"/>
    <dgm:cxn modelId="{3DE9C4AC-C1E9-4F37-AECD-F7AF28FD63AE}" type="presOf" srcId="{E4CC6EA1-CA68-412E-8C84-10DE8AAB70B4}" destId="{9A9BC8EA-15ED-46E7-8612-EE7A14F09E7C}" srcOrd="0" destOrd="0" presId="urn:microsoft.com/office/officeart/2005/8/layout/vList2"/>
    <dgm:cxn modelId="{C4177EC3-05BF-4A10-9E97-C25915DF7565}" type="presOf" srcId="{B92325A0-5D5A-4ADC-969D-3A4E815FEAC0}" destId="{0A9DB2B4-C52A-4085-889F-610B13E8E8E8}" srcOrd="0" destOrd="0" presId="urn:microsoft.com/office/officeart/2005/8/layout/vList2"/>
    <dgm:cxn modelId="{076355D1-B4E1-4892-BE93-D4F0D44EF47D}" type="presOf" srcId="{3A3E5CDF-BD06-4141-8D09-F2EA78D0952B}" destId="{DD46F978-27AF-46EC-9E53-DF10F8CF869A}" srcOrd="0" destOrd="0" presId="urn:microsoft.com/office/officeart/2005/8/layout/vList2"/>
    <dgm:cxn modelId="{FBCC191B-8FA2-411E-9FFC-A69302E831A8}" type="presParOf" srcId="{9A9BC8EA-15ED-46E7-8612-EE7A14F09E7C}" destId="{DD46F978-27AF-46EC-9E53-DF10F8CF869A}" srcOrd="0" destOrd="0" presId="urn:microsoft.com/office/officeart/2005/8/layout/vList2"/>
    <dgm:cxn modelId="{8919D46D-1183-44EC-A980-91FE17C5EF06}" type="presParOf" srcId="{9A9BC8EA-15ED-46E7-8612-EE7A14F09E7C}" destId="{A3729700-9CAE-4012-8C66-3910FA5C1254}" srcOrd="1" destOrd="0" presId="urn:microsoft.com/office/officeart/2005/8/layout/vList2"/>
    <dgm:cxn modelId="{79123E13-5833-4BC5-8BEF-E6322023FB2A}" type="presParOf" srcId="{9A9BC8EA-15ED-46E7-8612-EE7A14F09E7C}" destId="{0A9DB2B4-C52A-4085-889F-610B13E8E8E8}" srcOrd="2" destOrd="0" presId="urn:microsoft.com/office/officeart/2005/8/layout/vList2"/>
    <dgm:cxn modelId="{5625A673-231E-48E5-BE0F-B55538B30665}" type="presParOf" srcId="{9A9BC8EA-15ED-46E7-8612-EE7A14F09E7C}" destId="{5052421B-AB0A-41BB-B43C-76D87F2ED28D}" srcOrd="3" destOrd="0" presId="urn:microsoft.com/office/officeart/2005/8/layout/vList2"/>
    <dgm:cxn modelId="{9358BCF1-D8C2-4C23-8CF6-F74DA82D5D33}" type="presParOf" srcId="{9A9BC8EA-15ED-46E7-8612-EE7A14F09E7C}" destId="{10830E56-F2BD-425D-8983-238A369C1862}" srcOrd="4" destOrd="0" presId="urn:microsoft.com/office/officeart/2005/8/layout/vList2"/>
    <dgm:cxn modelId="{AB15D8FB-0667-4851-9C59-1B707B97CA23}" type="presParOf" srcId="{9A9BC8EA-15ED-46E7-8612-EE7A14F09E7C}" destId="{F7E35283-B24B-460F-A751-A1C9C959B792}" srcOrd="5" destOrd="0" presId="urn:microsoft.com/office/officeart/2005/8/layout/vList2"/>
    <dgm:cxn modelId="{60C42B7D-2159-4C1A-BBC8-E00BDE973258}" type="presParOf" srcId="{9A9BC8EA-15ED-46E7-8612-EE7A14F09E7C}" destId="{3E08E5C2-9DA7-4A6E-AF57-E39483F690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B232A-8CBD-4A1F-9B25-EADA57FFCE9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A8BEEAD-57E9-4690-914C-42AC8BDC285A}">
      <dgm:prSet/>
      <dgm:spPr/>
      <dgm:t>
        <a:bodyPr/>
        <a:lstStyle/>
        <a:p>
          <a:r>
            <a:rPr lang="pt-BR" dirty="0"/>
            <a:t>INVOLABILIDADE DO DOMICÍLIO</a:t>
          </a:r>
          <a:endParaRPr lang="en-US" dirty="0"/>
        </a:p>
      </dgm:t>
    </dgm:pt>
    <dgm:pt modelId="{BA8CAC71-DF60-461D-A67B-AD6289BE8CD8}" type="parTrans" cxnId="{48EA611F-3EE0-45B5-BF0D-46E10256ED34}">
      <dgm:prSet/>
      <dgm:spPr/>
      <dgm:t>
        <a:bodyPr/>
        <a:lstStyle/>
        <a:p>
          <a:endParaRPr lang="en-US"/>
        </a:p>
      </dgm:t>
    </dgm:pt>
    <dgm:pt modelId="{412A3EF9-0FB8-4B11-B972-6332DEC3A5CE}" type="sibTrans" cxnId="{48EA611F-3EE0-45B5-BF0D-46E10256ED34}">
      <dgm:prSet/>
      <dgm:spPr/>
      <dgm:t>
        <a:bodyPr/>
        <a:lstStyle/>
        <a:p>
          <a:endParaRPr lang="en-US"/>
        </a:p>
      </dgm:t>
    </dgm:pt>
    <dgm:pt modelId="{265D2119-70CE-40B1-8950-7FF0FC0974D1}">
      <dgm:prSet/>
      <dgm:spPr/>
      <dgm:t>
        <a:bodyPr/>
        <a:lstStyle/>
        <a:p>
          <a:r>
            <a:rPr lang="pt-BR" dirty="0"/>
            <a:t>INVISIBILIDADE DAS CONDIÇÕES DA PRESTAÇÃO DO SERVIÇO</a:t>
          </a:r>
          <a:endParaRPr lang="en-US" dirty="0"/>
        </a:p>
      </dgm:t>
    </dgm:pt>
    <dgm:pt modelId="{D9017D5F-1CA5-467B-80A7-052C2E58753C}" type="parTrans" cxnId="{E494FDA9-198F-4330-833D-4E8914B98804}">
      <dgm:prSet/>
      <dgm:spPr/>
      <dgm:t>
        <a:bodyPr/>
        <a:lstStyle/>
        <a:p>
          <a:endParaRPr lang="en-US"/>
        </a:p>
      </dgm:t>
    </dgm:pt>
    <dgm:pt modelId="{6FEA486C-7B70-4B29-A5DB-8C3842D4F121}" type="sibTrans" cxnId="{E494FDA9-198F-4330-833D-4E8914B98804}">
      <dgm:prSet/>
      <dgm:spPr/>
      <dgm:t>
        <a:bodyPr/>
        <a:lstStyle/>
        <a:p>
          <a:endParaRPr lang="en-US"/>
        </a:p>
      </dgm:t>
    </dgm:pt>
    <dgm:pt modelId="{D57B7E92-946F-447C-9D17-58C486018E81}">
      <dgm:prSet/>
      <dgm:spPr/>
      <dgm:t>
        <a:bodyPr/>
        <a:lstStyle/>
        <a:p>
          <a:r>
            <a:rPr lang="pt-BR" dirty="0"/>
            <a:t>DESORGANIZAÇÃO DA CATEGORIA</a:t>
          </a:r>
          <a:endParaRPr lang="en-US" dirty="0"/>
        </a:p>
      </dgm:t>
    </dgm:pt>
    <dgm:pt modelId="{00F32F0B-5EF7-4791-8884-49D36AA76117}" type="parTrans" cxnId="{323A0FC1-F832-46F9-81CB-FF8B379B724C}">
      <dgm:prSet/>
      <dgm:spPr/>
      <dgm:t>
        <a:bodyPr/>
        <a:lstStyle/>
        <a:p>
          <a:endParaRPr lang="en-US"/>
        </a:p>
      </dgm:t>
    </dgm:pt>
    <dgm:pt modelId="{B252247D-10B1-49A3-863A-F5894BC2E5D7}" type="sibTrans" cxnId="{323A0FC1-F832-46F9-81CB-FF8B379B724C}">
      <dgm:prSet/>
      <dgm:spPr/>
      <dgm:t>
        <a:bodyPr/>
        <a:lstStyle/>
        <a:p>
          <a:endParaRPr lang="en-US"/>
        </a:p>
      </dgm:t>
    </dgm:pt>
    <dgm:pt modelId="{01700A77-AE48-4D52-835F-ED90B093E3F8}">
      <dgm:prSet/>
      <dgm:spPr/>
      <dgm:t>
        <a:bodyPr/>
        <a:lstStyle/>
        <a:p>
          <a:r>
            <a:rPr lang="pt-BR" dirty="0"/>
            <a:t>SINDICATOS SEM CONTRIBUIÇÕES</a:t>
          </a:r>
          <a:endParaRPr lang="en-US" dirty="0"/>
        </a:p>
      </dgm:t>
    </dgm:pt>
    <dgm:pt modelId="{D61245EE-D277-4524-BE4C-96CD1572094A}" type="parTrans" cxnId="{8C3052EB-4F92-44ED-8B7F-C5D92D926CF2}">
      <dgm:prSet/>
      <dgm:spPr/>
      <dgm:t>
        <a:bodyPr/>
        <a:lstStyle/>
        <a:p>
          <a:endParaRPr lang="en-US"/>
        </a:p>
      </dgm:t>
    </dgm:pt>
    <dgm:pt modelId="{1FD43292-3687-457E-8822-7AE6300AFEBE}" type="sibTrans" cxnId="{8C3052EB-4F92-44ED-8B7F-C5D92D926CF2}">
      <dgm:prSet/>
      <dgm:spPr/>
      <dgm:t>
        <a:bodyPr/>
        <a:lstStyle/>
        <a:p>
          <a:endParaRPr lang="en-US"/>
        </a:p>
      </dgm:t>
    </dgm:pt>
    <dgm:pt modelId="{B0370EA2-969A-418D-A52E-7677FAB9D153}">
      <dgm:prSet/>
      <dgm:spPr/>
      <dgm:t>
        <a:bodyPr/>
        <a:lstStyle/>
        <a:p>
          <a:r>
            <a:rPr lang="pt-BR" dirty="0"/>
            <a:t>FACILIDADE DE IDENTIFICAR O DENUNCIANTE</a:t>
          </a:r>
          <a:endParaRPr lang="en-US" dirty="0"/>
        </a:p>
      </dgm:t>
    </dgm:pt>
    <dgm:pt modelId="{ED5152C4-2706-4A3B-A104-67CF9B38972D}" type="parTrans" cxnId="{6A80CAD5-162F-4951-B7BA-8B9158E1EAD6}">
      <dgm:prSet/>
      <dgm:spPr/>
      <dgm:t>
        <a:bodyPr/>
        <a:lstStyle/>
        <a:p>
          <a:endParaRPr lang="en-US"/>
        </a:p>
      </dgm:t>
    </dgm:pt>
    <dgm:pt modelId="{DBEA854C-A636-46F2-A9B2-4172765963EF}" type="sibTrans" cxnId="{6A80CAD5-162F-4951-B7BA-8B9158E1EAD6}">
      <dgm:prSet/>
      <dgm:spPr/>
      <dgm:t>
        <a:bodyPr/>
        <a:lstStyle/>
        <a:p>
          <a:endParaRPr lang="en-US"/>
        </a:p>
      </dgm:t>
    </dgm:pt>
    <dgm:pt modelId="{2C4B03FA-2825-48E7-8DD8-B35E316BBB7E}">
      <dgm:prSet/>
      <dgm:spPr/>
      <dgm:t>
        <a:bodyPr/>
        <a:lstStyle/>
        <a:p>
          <a:r>
            <a:rPr lang="pt-BR" dirty="0"/>
            <a:t>ATRIBUIÇÃO DO MPT APENAS NA VIOLAÇÃO DE DIREITOS HUMANOS,  DA DIGNIDADE DA PESSOA HUMANA, TAL COMO TRABALHO ESCRAVO E INFANTIL, DIREITOS QUE NÃO SEJAM INDIVIDUAIS</a:t>
          </a:r>
          <a:endParaRPr lang="en-US" dirty="0"/>
        </a:p>
      </dgm:t>
    </dgm:pt>
    <dgm:pt modelId="{F9903D96-5778-4B7D-ADD4-C5A4294BE5E6}" type="parTrans" cxnId="{2E10A8A0-7B9B-463F-B4AD-088D7B3640C5}">
      <dgm:prSet/>
      <dgm:spPr/>
      <dgm:t>
        <a:bodyPr/>
        <a:lstStyle/>
        <a:p>
          <a:endParaRPr lang="en-US"/>
        </a:p>
      </dgm:t>
    </dgm:pt>
    <dgm:pt modelId="{C0FB87C5-7895-4BFC-9D5D-ACF75F4159BD}" type="sibTrans" cxnId="{2E10A8A0-7B9B-463F-B4AD-088D7B3640C5}">
      <dgm:prSet/>
      <dgm:spPr/>
      <dgm:t>
        <a:bodyPr/>
        <a:lstStyle/>
        <a:p>
          <a:endParaRPr lang="en-US"/>
        </a:p>
      </dgm:t>
    </dgm:pt>
    <dgm:pt modelId="{36C83F6E-2FC9-4142-957F-E2EED1939083}">
      <dgm:prSet/>
      <dgm:spPr/>
      <dgm:t>
        <a:bodyPr/>
        <a:lstStyle/>
        <a:p>
          <a:r>
            <a:rPr lang="pt-BR" dirty="0"/>
            <a:t>ABRIGAMENTO</a:t>
          </a:r>
          <a:endParaRPr lang="en-US" dirty="0"/>
        </a:p>
      </dgm:t>
    </dgm:pt>
    <dgm:pt modelId="{0E280274-E7F9-4A2D-BD73-137AA9C1C4B2}" type="parTrans" cxnId="{1BDF0847-87B7-4E95-ADC6-D2DA62AA9477}">
      <dgm:prSet/>
      <dgm:spPr/>
      <dgm:t>
        <a:bodyPr/>
        <a:lstStyle/>
        <a:p>
          <a:endParaRPr lang="en-US"/>
        </a:p>
      </dgm:t>
    </dgm:pt>
    <dgm:pt modelId="{4C586B99-5968-4A86-8DF4-E3B683CEF67B}" type="sibTrans" cxnId="{1BDF0847-87B7-4E95-ADC6-D2DA62AA9477}">
      <dgm:prSet/>
      <dgm:spPr/>
      <dgm:t>
        <a:bodyPr/>
        <a:lstStyle/>
        <a:p>
          <a:endParaRPr lang="en-US"/>
        </a:p>
      </dgm:t>
    </dgm:pt>
    <dgm:pt modelId="{3BB5233A-D8AE-464F-84F7-76C56A346524}">
      <dgm:prSet phldrT="[Texto]"/>
      <dgm:spPr/>
      <dgm:t>
        <a:bodyPr/>
        <a:lstStyle/>
        <a:p>
          <a:r>
            <a:rPr lang="en-US" dirty="0"/>
            <a:t>SIGILO/LISTA SUJA/ PROCESSO PENAL</a:t>
          </a:r>
        </a:p>
      </dgm:t>
    </dgm:pt>
    <dgm:pt modelId="{DF8D2F66-6158-477A-B931-054AC3027E73}" type="parTrans" cxnId="{8BB0063A-69A4-4136-92B6-2F467523DF47}">
      <dgm:prSet/>
      <dgm:spPr/>
      <dgm:t>
        <a:bodyPr/>
        <a:lstStyle/>
        <a:p>
          <a:endParaRPr lang="pt-BR"/>
        </a:p>
      </dgm:t>
    </dgm:pt>
    <dgm:pt modelId="{D7036E7F-F14A-4034-97F7-12FADAE4646D}" type="sibTrans" cxnId="{8BB0063A-69A4-4136-92B6-2F467523DF47}">
      <dgm:prSet/>
      <dgm:spPr/>
      <dgm:t>
        <a:bodyPr/>
        <a:lstStyle/>
        <a:p>
          <a:endParaRPr lang="pt-BR"/>
        </a:p>
      </dgm:t>
    </dgm:pt>
    <dgm:pt modelId="{3EFE7DDD-C836-4086-AE13-5EEC761DF31D}" type="pres">
      <dgm:prSet presAssocID="{C4EB232A-8CBD-4A1F-9B25-EADA57FFCE95}" presName="diagram" presStyleCnt="0">
        <dgm:presLayoutVars>
          <dgm:dir/>
          <dgm:resizeHandles val="exact"/>
        </dgm:presLayoutVars>
      </dgm:prSet>
      <dgm:spPr/>
    </dgm:pt>
    <dgm:pt modelId="{4B8B3C64-9447-4D4B-BAC3-8A29AFC16671}" type="pres">
      <dgm:prSet presAssocID="{9A8BEEAD-57E9-4690-914C-42AC8BDC285A}" presName="node" presStyleLbl="node1" presStyleIdx="0" presStyleCnt="8">
        <dgm:presLayoutVars>
          <dgm:bulletEnabled val="1"/>
        </dgm:presLayoutVars>
      </dgm:prSet>
      <dgm:spPr/>
    </dgm:pt>
    <dgm:pt modelId="{ACFF1C17-21FF-4917-8626-FA6C7E4208ED}" type="pres">
      <dgm:prSet presAssocID="{412A3EF9-0FB8-4B11-B972-6332DEC3A5CE}" presName="sibTrans" presStyleCnt="0"/>
      <dgm:spPr/>
    </dgm:pt>
    <dgm:pt modelId="{CBE5FDF3-6722-4D42-AEA5-F5846EBE6917}" type="pres">
      <dgm:prSet presAssocID="{265D2119-70CE-40B1-8950-7FF0FC0974D1}" presName="node" presStyleLbl="node1" presStyleIdx="1" presStyleCnt="8">
        <dgm:presLayoutVars>
          <dgm:bulletEnabled val="1"/>
        </dgm:presLayoutVars>
      </dgm:prSet>
      <dgm:spPr/>
    </dgm:pt>
    <dgm:pt modelId="{647D7065-9157-425F-B795-90838DBD85F2}" type="pres">
      <dgm:prSet presAssocID="{6FEA486C-7B70-4B29-A5DB-8C3842D4F121}" presName="sibTrans" presStyleCnt="0"/>
      <dgm:spPr/>
    </dgm:pt>
    <dgm:pt modelId="{CBDB8A48-2777-465C-A6FA-F44CD6E62812}" type="pres">
      <dgm:prSet presAssocID="{D57B7E92-946F-447C-9D17-58C486018E81}" presName="node" presStyleLbl="node1" presStyleIdx="2" presStyleCnt="8">
        <dgm:presLayoutVars>
          <dgm:bulletEnabled val="1"/>
        </dgm:presLayoutVars>
      </dgm:prSet>
      <dgm:spPr/>
    </dgm:pt>
    <dgm:pt modelId="{5E813B5C-7CB7-48AD-865E-370C8976F61E}" type="pres">
      <dgm:prSet presAssocID="{B252247D-10B1-49A3-863A-F5894BC2E5D7}" presName="sibTrans" presStyleCnt="0"/>
      <dgm:spPr/>
    </dgm:pt>
    <dgm:pt modelId="{428A15CD-A9BB-46DF-87EF-ADBA855898B8}" type="pres">
      <dgm:prSet presAssocID="{01700A77-AE48-4D52-835F-ED90B093E3F8}" presName="node" presStyleLbl="node1" presStyleIdx="3" presStyleCnt="8">
        <dgm:presLayoutVars>
          <dgm:bulletEnabled val="1"/>
        </dgm:presLayoutVars>
      </dgm:prSet>
      <dgm:spPr/>
    </dgm:pt>
    <dgm:pt modelId="{43E14D84-93B2-4C03-8815-0C01AB13D8DD}" type="pres">
      <dgm:prSet presAssocID="{1FD43292-3687-457E-8822-7AE6300AFEBE}" presName="sibTrans" presStyleCnt="0"/>
      <dgm:spPr/>
    </dgm:pt>
    <dgm:pt modelId="{C423D8C1-9ACB-4BC6-A841-A7AA54B4A313}" type="pres">
      <dgm:prSet presAssocID="{B0370EA2-969A-418D-A52E-7677FAB9D153}" presName="node" presStyleLbl="node1" presStyleIdx="4" presStyleCnt="8">
        <dgm:presLayoutVars>
          <dgm:bulletEnabled val="1"/>
        </dgm:presLayoutVars>
      </dgm:prSet>
      <dgm:spPr/>
    </dgm:pt>
    <dgm:pt modelId="{821B8DA8-629F-4764-8F52-372453567EE5}" type="pres">
      <dgm:prSet presAssocID="{DBEA854C-A636-46F2-A9B2-4172765963EF}" presName="sibTrans" presStyleCnt="0"/>
      <dgm:spPr/>
    </dgm:pt>
    <dgm:pt modelId="{42FD89B1-41C0-4F57-A248-0BB1A3C9B361}" type="pres">
      <dgm:prSet presAssocID="{2C4B03FA-2825-48E7-8DD8-B35E316BBB7E}" presName="node" presStyleLbl="node1" presStyleIdx="5" presStyleCnt="8">
        <dgm:presLayoutVars>
          <dgm:bulletEnabled val="1"/>
        </dgm:presLayoutVars>
      </dgm:prSet>
      <dgm:spPr/>
    </dgm:pt>
    <dgm:pt modelId="{A6B07C16-1F05-4033-8118-5244B4030AC1}" type="pres">
      <dgm:prSet presAssocID="{C0FB87C5-7895-4BFC-9D5D-ACF75F4159BD}" presName="sibTrans" presStyleCnt="0"/>
      <dgm:spPr/>
    </dgm:pt>
    <dgm:pt modelId="{C17D8843-E226-4FF9-9B04-3C2C3C196D86}" type="pres">
      <dgm:prSet presAssocID="{36C83F6E-2FC9-4142-957F-E2EED1939083}" presName="node" presStyleLbl="node1" presStyleIdx="6" presStyleCnt="8">
        <dgm:presLayoutVars>
          <dgm:bulletEnabled val="1"/>
        </dgm:presLayoutVars>
      </dgm:prSet>
      <dgm:spPr/>
    </dgm:pt>
    <dgm:pt modelId="{1EBB2362-9CF4-4816-AE3C-534A72763A7B}" type="pres">
      <dgm:prSet presAssocID="{4C586B99-5968-4A86-8DF4-E3B683CEF67B}" presName="sibTrans" presStyleCnt="0"/>
      <dgm:spPr/>
    </dgm:pt>
    <dgm:pt modelId="{D4C1F11B-545B-46EF-903D-08A27FBB4048}" type="pres">
      <dgm:prSet presAssocID="{3BB5233A-D8AE-464F-84F7-76C56A346524}" presName="node" presStyleLbl="node1" presStyleIdx="7" presStyleCnt="8">
        <dgm:presLayoutVars>
          <dgm:bulletEnabled val="1"/>
        </dgm:presLayoutVars>
      </dgm:prSet>
      <dgm:spPr/>
    </dgm:pt>
  </dgm:ptLst>
  <dgm:cxnLst>
    <dgm:cxn modelId="{935F1615-EF62-4FF3-8968-FFF385FE51CE}" type="presOf" srcId="{B0370EA2-969A-418D-A52E-7677FAB9D153}" destId="{C423D8C1-9ACB-4BC6-A841-A7AA54B4A313}" srcOrd="0" destOrd="0" presId="urn:microsoft.com/office/officeart/2005/8/layout/default"/>
    <dgm:cxn modelId="{48EA611F-3EE0-45B5-BF0D-46E10256ED34}" srcId="{C4EB232A-8CBD-4A1F-9B25-EADA57FFCE95}" destId="{9A8BEEAD-57E9-4690-914C-42AC8BDC285A}" srcOrd="0" destOrd="0" parTransId="{BA8CAC71-DF60-461D-A67B-AD6289BE8CD8}" sibTransId="{412A3EF9-0FB8-4B11-B972-6332DEC3A5CE}"/>
    <dgm:cxn modelId="{8BB0063A-69A4-4136-92B6-2F467523DF47}" srcId="{C4EB232A-8CBD-4A1F-9B25-EADA57FFCE95}" destId="{3BB5233A-D8AE-464F-84F7-76C56A346524}" srcOrd="7" destOrd="0" parTransId="{DF8D2F66-6158-477A-B931-054AC3027E73}" sibTransId="{D7036E7F-F14A-4034-97F7-12FADAE4646D}"/>
    <dgm:cxn modelId="{1BDF0847-87B7-4E95-ADC6-D2DA62AA9477}" srcId="{C4EB232A-8CBD-4A1F-9B25-EADA57FFCE95}" destId="{36C83F6E-2FC9-4142-957F-E2EED1939083}" srcOrd="6" destOrd="0" parTransId="{0E280274-E7F9-4A2D-BD73-137AA9C1C4B2}" sibTransId="{4C586B99-5968-4A86-8DF4-E3B683CEF67B}"/>
    <dgm:cxn modelId="{D58AB298-F2FC-41D8-AFF3-CACE0464776D}" type="presOf" srcId="{265D2119-70CE-40B1-8950-7FF0FC0974D1}" destId="{CBE5FDF3-6722-4D42-AEA5-F5846EBE6917}" srcOrd="0" destOrd="0" presId="urn:microsoft.com/office/officeart/2005/8/layout/default"/>
    <dgm:cxn modelId="{2E10A8A0-7B9B-463F-B4AD-088D7B3640C5}" srcId="{C4EB232A-8CBD-4A1F-9B25-EADA57FFCE95}" destId="{2C4B03FA-2825-48E7-8DD8-B35E316BBB7E}" srcOrd="5" destOrd="0" parTransId="{F9903D96-5778-4B7D-ADD4-C5A4294BE5E6}" sibTransId="{C0FB87C5-7895-4BFC-9D5D-ACF75F4159BD}"/>
    <dgm:cxn modelId="{E494FDA9-198F-4330-833D-4E8914B98804}" srcId="{C4EB232A-8CBD-4A1F-9B25-EADA57FFCE95}" destId="{265D2119-70CE-40B1-8950-7FF0FC0974D1}" srcOrd="1" destOrd="0" parTransId="{D9017D5F-1CA5-467B-80A7-052C2E58753C}" sibTransId="{6FEA486C-7B70-4B29-A5DB-8C3842D4F121}"/>
    <dgm:cxn modelId="{165D84B9-CC40-4067-AE48-D66021BD90B5}" type="presOf" srcId="{3BB5233A-D8AE-464F-84F7-76C56A346524}" destId="{D4C1F11B-545B-46EF-903D-08A27FBB4048}" srcOrd="0" destOrd="0" presId="urn:microsoft.com/office/officeart/2005/8/layout/default"/>
    <dgm:cxn modelId="{323A0FC1-F832-46F9-81CB-FF8B379B724C}" srcId="{C4EB232A-8CBD-4A1F-9B25-EADA57FFCE95}" destId="{D57B7E92-946F-447C-9D17-58C486018E81}" srcOrd="2" destOrd="0" parTransId="{00F32F0B-5EF7-4791-8884-49D36AA76117}" sibTransId="{B252247D-10B1-49A3-863A-F5894BC2E5D7}"/>
    <dgm:cxn modelId="{CAB9B6CB-8002-47DD-A9D8-0C8326497A5F}" type="presOf" srcId="{9A8BEEAD-57E9-4690-914C-42AC8BDC285A}" destId="{4B8B3C64-9447-4D4B-BAC3-8A29AFC16671}" srcOrd="0" destOrd="0" presId="urn:microsoft.com/office/officeart/2005/8/layout/default"/>
    <dgm:cxn modelId="{038381D2-FB08-454F-B4FD-34352163CF7C}" type="presOf" srcId="{01700A77-AE48-4D52-835F-ED90B093E3F8}" destId="{428A15CD-A9BB-46DF-87EF-ADBA855898B8}" srcOrd="0" destOrd="0" presId="urn:microsoft.com/office/officeart/2005/8/layout/default"/>
    <dgm:cxn modelId="{6A80CAD5-162F-4951-B7BA-8B9158E1EAD6}" srcId="{C4EB232A-8CBD-4A1F-9B25-EADA57FFCE95}" destId="{B0370EA2-969A-418D-A52E-7677FAB9D153}" srcOrd="4" destOrd="0" parTransId="{ED5152C4-2706-4A3B-A104-67CF9B38972D}" sibTransId="{DBEA854C-A636-46F2-A9B2-4172765963EF}"/>
    <dgm:cxn modelId="{2DD418DB-D041-4A8E-9D65-C4498B321169}" type="presOf" srcId="{36C83F6E-2FC9-4142-957F-E2EED1939083}" destId="{C17D8843-E226-4FF9-9B04-3C2C3C196D86}" srcOrd="0" destOrd="0" presId="urn:microsoft.com/office/officeart/2005/8/layout/default"/>
    <dgm:cxn modelId="{51C9AEE7-E476-4855-8FE5-0C9E54401769}" type="presOf" srcId="{D57B7E92-946F-447C-9D17-58C486018E81}" destId="{CBDB8A48-2777-465C-A6FA-F44CD6E62812}" srcOrd="0" destOrd="0" presId="urn:microsoft.com/office/officeart/2005/8/layout/default"/>
    <dgm:cxn modelId="{8C3052EB-4F92-44ED-8B7F-C5D92D926CF2}" srcId="{C4EB232A-8CBD-4A1F-9B25-EADA57FFCE95}" destId="{01700A77-AE48-4D52-835F-ED90B093E3F8}" srcOrd="3" destOrd="0" parTransId="{D61245EE-D277-4524-BE4C-96CD1572094A}" sibTransId="{1FD43292-3687-457E-8822-7AE6300AFEBE}"/>
    <dgm:cxn modelId="{FFAAAFF9-D7D5-434E-88A7-F3FA7C97F170}" type="presOf" srcId="{C4EB232A-8CBD-4A1F-9B25-EADA57FFCE95}" destId="{3EFE7DDD-C836-4086-AE13-5EEC761DF31D}" srcOrd="0" destOrd="0" presId="urn:microsoft.com/office/officeart/2005/8/layout/default"/>
    <dgm:cxn modelId="{2FE192FE-7DE1-4166-A470-9447B487F0A2}" type="presOf" srcId="{2C4B03FA-2825-48E7-8DD8-B35E316BBB7E}" destId="{42FD89B1-41C0-4F57-A248-0BB1A3C9B361}" srcOrd="0" destOrd="0" presId="urn:microsoft.com/office/officeart/2005/8/layout/default"/>
    <dgm:cxn modelId="{AC4F3378-3009-4E75-BAB3-7784F6824324}" type="presParOf" srcId="{3EFE7DDD-C836-4086-AE13-5EEC761DF31D}" destId="{4B8B3C64-9447-4D4B-BAC3-8A29AFC16671}" srcOrd="0" destOrd="0" presId="urn:microsoft.com/office/officeart/2005/8/layout/default"/>
    <dgm:cxn modelId="{37AC2FA7-0B3F-47B6-A99A-DB7A70D78643}" type="presParOf" srcId="{3EFE7DDD-C836-4086-AE13-5EEC761DF31D}" destId="{ACFF1C17-21FF-4917-8626-FA6C7E4208ED}" srcOrd="1" destOrd="0" presId="urn:microsoft.com/office/officeart/2005/8/layout/default"/>
    <dgm:cxn modelId="{E1FDBDF7-4FB5-4CD2-9159-AFD7B3B12E44}" type="presParOf" srcId="{3EFE7DDD-C836-4086-AE13-5EEC761DF31D}" destId="{CBE5FDF3-6722-4D42-AEA5-F5846EBE6917}" srcOrd="2" destOrd="0" presId="urn:microsoft.com/office/officeart/2005/8/layout/default"/>
    <dgm:cxn modelId="{19114635-6CB6-4A57-9E47-1961AA78C634}" type="presParOf" srcId="{3EFE7DDD-C836-4086-AE13-5EEC761DF31D}" destId="{647D7065-9157-425F-B795-90838DBD85F2}" srcOrd="3" destOrd="0" presId="urn:microsoft.com/office/officeart/2005/8/layout/default"/>
    <dgm:cxn modelId="{EF09EAEF-515F-42E0-8573-118F3F60CDD2}" type="presParOf" srcId="{3EFE7DDD-C836-4086-AE13-5EEC761DF31D}" destId="{CBDB8A48-2777-465C-A6FA-F44CD6E62812}" srcOrd="4" destOrd="0" presId="urn:microsoft.com/office/officeart/2005/8/layout/default"/>
    <dgm:cxn modelId="{00522DCA-59EF-4CC4-9F42-42B792F3260C}" type="presParOf" srcId="{3EFE7DDD-C836-4086-AE13-5EEC761DF31D}" destId="{5E813B5C-7CB7-48AD-865E-370C8976F61E}" srcOrd="5" destOrd="0" presId="urn:microsoft.com/office/officeart/2005/8/layout/default"/>
    <dgm:cxn modelId="{D11F6795-EFF5-48BB-9BB7-DFE39701D7B1}" type="presParOf" srcId="{3EFE7DDD-C836-4086-AE13-5EEC761DF31D}" destId="{428A15CD-A9BB-46DF-87EF-ADBA855898B8}" srcOrd="6" destOrd="0" presId="urn:microsoft.com/office/officeart/2005/8/layout/default"/>
    <dgm:cxn modelId="{7381339B-E175-4722-AB31-CBB4E34F301A}" type="presParOf" srcId="{3EFE7DDD-C836-4086-AE13-5EEC761DF31D}" destId="{43E14D84-93B2-4C03-8815-0C01AB13D8DD}" srcOrd="7" destOrd="0" presId="urn:microsoft.com/office/officeart/2005/8/layout/default"/>
    <dgm:cxn modelId="{CFE8C49B-3A98-4FCF-AFEA-37123AA052BF}" type="presParOf" srcId="{3EFE7DDD-C836-4086-AE13-5EEC761DF31D}" destId="{C423D8C1-9ACB-4BC6-A841-A7AA54B4A313}" srcOrd="8" destOrd="0" presId="urn:microsoft.com/office/officeart/2005/8/layout/default"/>
    <dgm:cxn modelId="{B795D355-8DFB-45EE-949B-487D857005BE}" type="presParOf" srcId="{3EFE7DDD-C836-4086-AE13-5EEC761DF31D}" destId="{821B8DA8-629F-4764-8F52-372453567EE5}" srcOrd="9" destOrd="0" presId="urn:microsoft.com/office/officeart/2005/8/layout/default"/>
    <dgm:cxn modelId="{9FE28EFC-0E4B-46AA-8FB8-264B1EBAA58F}" type="presParOf" srcId="{3EFE7DDD-C836-4086-AE13-5EEC761DF31D}" destId="{42FD89B1-41C0-4F57-A248-0BB1A3C9B361}" srcOrd="10" destOrd="0" presId="urn:microsoft.com/office/officeart/2005/8/layout/default"/>
    <dgm:cxn modelId="{1723F7ED-DCD6-4399-B01C-AFEC7BB41451}" type="presParOf" srcId="{3EFE7DDD-C836-4086-AE13-5EEC761DF31D}" destId="{A6B07C16-1F05-4033-8118-5244B4030AC1}" srcOrd="11" destOrd="0" presId="urn:microsoft.com/office/officeart/2005/8/layout/default"/>
    <dgm:cxn modelId="{17C7DB24-A4AD-4E4E-9156-A2CF9B6130C0}" type="presParOf" srcId="{3EFE7DDD-C836-4086-AE13-5EEC761DF31D}" destId="{C17D8843-E226-4FF9-9B04-3C2C3C196D86}" srcOrd="12" destOrd="0" presId="urn:microsoft.com/office/officeart/2005/8/layout/default"/>
    <dgm:cxn modelId="{3519393B-1592-4CFA-B9C6-9ED3DC61EB6E}" type="presParOf" srcId="{3EFE7DDD-C836-4086-AE13-5EEC761DF31D}" destId="{1EBB2362-9CF4-4816-AE3C-534A72763A7B}" srcOrd="13" destOrd="0" presId="urn:microsoft.com/office/officeart/2005/8/layout/default"/>
    <dgm:cxn modelId="{26DBF05E-E606-43C1-8789-ECDA4074AD90}" type="presParOf" srcId="{3EFE7DDD-C836-4086-AE13-5EEC761DF31D}" destId="{D4C1F11B-545B-46EF-903D-08A27FBB404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4F92D-FD3F-41F1-AF6C-91E0933DB4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7ED151-8CFC-44C1-83CA-7BFD5B7EA098}">
      <dgm:prSet/>
      <dgm:spPr/>
      <dgm:t>
        <a:bodyPr/>
        <a:lstStyle/>
        <a:p>
          <a:r>
            <a:rPr lang="pt-BR"/>
            <a:t>RESIDENCIA COM ATIVIDADE COMERCIAL</a:t>
          </a:r>
          <a:endParaRPr lang="en-US"/>
        </a:p>
      </dgm:t>
    </dgm:pt>
    <dgm:pt modelId="{13048CDD-3A33-4808-BA9E-18D83CEAF868}" type="parTrans" cxnId="{E92C9D8B-73A0-442B-BCE4-2B81CB22E840}">
      <dgm:prSet/>
      <dgm:spPr/>
      <dgm:t>
        <a:bodyPr/>
        <a:lstStyle/>
        <a:p>
          <a:endParaRPr lang="en-US"/>
        </a:p>
      </dgm:t>
    </dgm:pt>
    <dgm:pt modelId="{8444DBC5-B7D7-499A-9BEA-ECE723AB6F95}" type="sibTrans" cxnId="{E92C9D8B-73A0-442B-BCE4-2B81CB22E840}">
      <dgm:prSet/>
      <dgm:spPr/>
      <dgm:t>
        <a:bodyPr/>
        <a:lstStyle/>
        <a:p>
          <a:endParaRPr lang="en-US"/>
        </a:p>
      </dgm:t>
    </dgm:pt>
    <dgm:pt modelId="{0B532747-28EA-4FCB-AF22-C08F17517F79}">
      <dgm:prSet/>
      <dgm:spPr/>
      <dgm:t>
        <a:bodyPr/>
        <a:lstStyle/>
        <a:p>
          <a:r>
            <a:rPr lang="pt-BR"/>
            <a:t>DEFERIMENTO DA LIMINAR</a:t>
          </a:r>
          <a:endParaRPr lang="en-US"/>
        </a:p>
      </dgm:t>
    </dgm:pt>
    <dgm:pt modelId="{5EF13F3E-F42B-4A65-BD78-81D9E7B9BB67}" type="parTrans" cxnId="{887D8E9C-D2F0-426D-A90B-C99B2D51B4E2}">
      <dgm:prSet/>
      <dgm:spPr/>
      <dgm:t>
        <a:bodyPr/>
        <a:lstStyle/>
        <a:p>
          <a:endParaRPr lang="en-US"/>
        </a:p>
      </dgm:t>
    </dgm:pt>
    <dgm:pt modelId="{17646CB0-D401-4C46-A413-ECEDF3B6257E}" type="sibTrans" cxnId="{887D8E9C-D2F0-426D-A90B-C99B2D51B4E2}">
      <dgm:prSet/>
      <dgm:spPr/>
      <dgm:t>
        <a:bodyPr/>
        <a:lstStyle/>
        <a:p>
          <a:endParaRPr lang="en-US"/>
        </a:p>
      </dgm:t>
    </dgm:pt>
    <dgm:pt modelId="{49738EAC-68D0-48FA-95FA-DC402476F520}">
      <dgm:prSet/>
      <dgm:spPr/>
      <dgm:t>
        <a:bodyPr/>
        <a:lstStyle/>
        <a:p>
          <a:r>
            <a:rPr lang="pt-BR"/>
            <a:t>OFICIAL DE JUSTIÇA? MPT É PARTE?</a:t>
          </a:r>
          <a:endParaRPr lang="en-US"/>
        </a:p>
      </dgm:t>
    </dgm:pt>
    <dgm:pt modelId="{B03D1043-F052-4580-8889-2D9AD214509F}" type="parTrans" cxnId="{B944AF38-862C-4CAE-8C45-D1C62C6C20EE}">
      <dgm:prSet/>
      <dgm:spPr/>
      <dgm:t>
        <a:bodyPr/>
        <a:lstStyle/>
        <a:p>
          <a:endParaRPr lang="en-US"/>
        </a:p>
      </dgm:t>
    </dgm:pt>
    <dgm:pt modelId="{CDE10E22-0659-4868-990A-88309F3EAB81}" type="sibTrans" cxnId="{B944AF38-862C-4CAE-8C45-D1C62C6C20EE}">
      <dgm:prSet/>
      <dgm:spPr/>
      <dgm:t>
        <a:bodyPr/>
        <a:lstStyle/>
        <a:p>
          <a:endParaRPr lang="en-US"/>
        </a:p>
      </dgm:t>
    </dgm:pt>
    <dgm:pt modelId="{05E7C0BB-AB70-480E-8AB6-AE478A1603E6}">
      <dgm:prSet/>
      <dgm:spPr/>
      <dgm:t>
        <a:bodyPr/>
        <a:lstStyle/>
        <a:p>
          <a:r>
            <a:rPr lang="pt-BR" dirty="0"/>
            <a:t>PRESENÇA POLICIAL</a:t>
          </a:r>
          <a:endParaRPr lang="en-US" dirty="0"/>
        </a:p>
      </dgm:t>
    </dgm:pt>
    <dgm:pt modelId="{9CEE1384-F1A2-435F-9FEB-6D126B271A70}" type="parTrans" cxnId="{953518DB-111E-45CB-A5A6-4D1660D218DB}">
      <dgm:prSet/>
      <dgm:spPr/>
      <dgm:t>
        <a:bodyPr/>
        <a:lstStyle/>
        <a:p>
          <a:endParaRPr lang="en-US"/>
        </a:p>
      </dgm:t>
    </dgm:pt>
    <dgm:pt modelId="{3DC36A84-BAD3-48D2-B3DB-6C3BB2B7D7C5}" type="sibTrans" cxnId="{953518DB-111E-45CB-A5A6-4D1660D218DB}">
      <dgm:prSet/>
      <dgm:spPr/>
      <dgm:t>
        <a:bodyPr/>
        <a:lstStyle/>
        <a:p>
          <a:endParaRPr lang="en-US"/>
        </a:p>
      </dgm:t>
    </dgm:pt>
    <dgm:pt modelId="{318EDEA4-7484-4B22-96CE-DE3F5352A62B}">
      <dgm:prSet/>
      <dgm:spPr/>
      <dgm:t>
        <a:bodyPr/>
        <a:lstStyle/>
        <a:p>
          <a:r>
            <a:rPr lang="pt-BR"/>
            <a:t>CARACTERIZAÇÃO DA ESCRAVIDÃO</a:t>
          </a:r>
          <a:endParaRPr lang="en-US"/>
        </a:p>
      </dgm:t>
    </dgm:pt>
    <dgm:pt modelId="{3F204B29-FDF7-43EA-A6D3-4BFA4752EED1}" type="parTrans" cxnId="{0964FE57-BC14-4670-8202-6338E25FF6FB}">
      <dgm:prSet/>
      <dgm:spPr/>
      <dgm:t>
        <a:bodyPr/>
        <a:lstStyle/>
        <a:p>
          <a:endParaRPr lang="en-US"/>
        </a:p>
      </dgm:t>
    </dgm:pt>
    <dgm:pt modelId="{D9507F73-524A-42ED-8AC4-6B9ECED1BB4B}" type="sibTrans" cxnId="{0964FE57-BC14-4670-8202-6338E25FF6FB}">
      <dgm:prSet/>
      <dgm:spPr/>
      <dgm:t>
        <a:bodyPr/>
        <a:lstStyle/>
        <a:p>
          <a:endParaRPr lang="en-US"/>
        </a:p>
      </dgm:t>
    </dgm:pt>
    <dgm:pt modelId="{B46B5B76-F28F-44DE-A113-1E9119BF5858}">
      <dgm:prSet/>
      <dgm:spPr/>
      <dgm:t>
        <a:bodyPr/>
        <a:lstStyle/>
        <a:p>
          <a:r>
            <a:rPr lang="pt-BR"/>
            <a:t>DIFICULDADE NO RESGATE DA VÍTIMA</a:t>
          </a:r>
          <a:endParaRPr lang="en-US"/>
        </a:p>
      </dgm:t>
    </dgm:pt>
    <dgm:pt modelId="{C5B35924-EF70-4A30-88BB-AFC1E170713B}" type="parTrans" cxnId="{A4DE4062-2EBC-4205-951D-A7028F0B009E}">
      <dgm:prSet/>
      <dgm:spPr/>
      <dgm:t>
        <a:bodyPr/>
        <a:lstStyle/>
        <a:p>
          <a:endParaRPr lang="en-US"/>
        </a:p>
      </dgm:t>
    </dgm:pt>
    <dgm:pt modelId="{6F139242-127A-401E-A879-AC3166B7B8E6}" type="sibTrans" cxnId="{A4DE4062-2EBC-4205-951D-A7028F0B009E}">
      <dgm:prSet/>
      <dgm:spPr/>
      <dgm:t>
        <a:bodyPr/>
        <a:lstStyle/>
        <a:p>
          <a:endParaRPr lang="en-US"/>
        </a:p>
      </dgm:t>
    </dgm:pt>
    <dgm:pt modelId="{30FC846B-AAB4-4E00-9822-D42A404513F0}">
      <dgm:prSet/>
      <dgm:spPr/>
      <dgm:t>
        <a:bodyPr/>
        <a:lstStyle/>
        <a:p>
          <a:r>
            <a:rPr lang="pt-BR"/>
            <a:t>AÇÃO CIVIL PUBLICA PARA TUTELA DE DIREITO DE UMA TRABALHADORA</a:t>
          </a:r>
          <a:endParaRPr lang="en-US"/>
        </a:p>
      </dgm:t>
    </dgm:pt>
    <dgm:pt modelId="{6B28F014-5DA9-45EE-BE64-C60AAC483A88}" type="parTrans" cxnId="{E6BEE853-440F-4BC0-8615-9C13DA9E6604}">
      <dgm:prSet/>
      <dgm:spPr/>
      <dgm:t>
        <a:bodyPr/>
        <a:lstStyle/>
        <a:p>
          <a:endParaRPr lang="en-US"/>
        </a:p>
      </dgm:t>
    </dgm:pt>
    <dgm:pt modelId="{2F721641-2FDB-4D78-A4E9-365CD7B92E1E}" type="sibTrans" cxnId="{E6BEE853-440F-4BC0-8615-9C13DA9E6604}">
      <dgm:prSet/>
      <dgm:spPr/>
      <dgm:t>
        <a:bodyPr/>
        <a:lstStyle/>
        <a:p>
          <a:endParaRPr lang="en-US"/>
        </a:p>
      </dgm:t>
    </dgm:pt>
    <dgm:pt modelId="{5524F06E-0BCD-4F36-941C-FAFB408972DB}">
      <dgm:prSet/>
      <dgm:spPr/>
      <dgm:t>
        <a:bodyPr/>
        <a:lstStyle/>
        <a:p>
          <a:r>
            <a:rPr lang="pt-BR"/>
            <a:t>PROVA E LIMITAÇÃO DE TESTEMUNHAS </a:t>
          </a:r>
          <a:endParaRPr lang="en-US"/>
        </a:p>
      </dgm:t>
    </dgm:pt>
    <dgm:pt modelId="{A76B6E23-F6DC-4664-9693-F3AA9EC9467F}" type="parTrans" cxnId="{C978FEC6-5848-4741-8CA9-273CEE4FBD61}">
      <dgm:prSet/>
      <dgm:spPr/>
      <dgm:t>
        <a:bodyPr/>
        <a:lstStyle/>
        <a:p>
          <a:endParaRPr lang="en-US"/>
        </a:p>
      </dgm:t>
    </dgm:pt>
    <dgm:pt modelId="{D70C0C40-E7D1-4C77-AFD2-FC421C906500}" type="sibTrans" cxnId="{C978FEC6-5848-4741-8CA9-273CEE4FBD61}">
      <dgm:prSet/>
      <dgm:spPr/>
      <dgm:t>
        <a:bodyPr/>
        <a:lstStyle/>
        <a:p>
          <a:endParaRPr lang="en-US"/>
        </a:p>
      </dgm:t>
    </dgm:pt>
    <dgm:pt modelId="{55C5FEE7-06DC-46AE-8943-1215D7F885BF}">
      <dgm:prSet/>
      <dgm:spPr/>
      <dgm:t>
        <a:bodyPr/>
        <a:lstStyle/>
        <a:p>
          <a:r>
            <a:rPr lang="pt-BR" dirty="0"/>
            <a:t>PENSIONAMENTO PROVISÓRIO / GARANTIA PATRIMONIAL/SEGURO-DESEMPREGO</a:t>
          </a:r>
          <a:endParaRPr lang="en-US" dirty="0"/>
        </a:p>
      </dgm:t>
    </dgm:pt>
    <dgm:pt modelId="{897218B1-A6C2-4C7D-92BC-3AEC609056C9}" type="parTrans" cxnId="{2BD9FC3C-D7F6-4FA6-9026-AA00CBFA481C}">
      <dgm:prSet/>
      <dgm:spPr/>
      <dgm:t>
        <a:bodyPr/>
        <a:lstStyle/>
        <a:p>
          <a:endParaRPr lang="en-US"/>
        </a:p>
      </dgm:t>
    </dgm:pt>
    <dgm:pt modelId="{F11F84EA-ECB7-454D-93F7-78F9DD0695F5}" type="sibTrans" cxnId="{2BD9FC3C-D7F6-4FA6-9026-AA00CBFA481C}">
      <dgm:prSet/>
      <dgm:spPr/>
      <dgm:t>
        <a:bodyPr/>
        <a:lstStyle/>
        <a:p>
          <a:endParaRPr lang="en-US"/>
        </a:p>
      </dgm:t>
    </dgm:pt>
    <dgm:pt modelId="{A124EDEB-6EC6-4F3B-8A59-5BFC4029F8DD}">
      <dgm:prSet phldrT="[Texto]"/>
      <dgm:spPr/>
      <dgm:t>
        <a:bodyPr/>
        <a:lstStyle/>
        <a:p>
          <a:r>
            <a:rPr lang="en-US" dirty="0"/>
            <a:t>IMPRESCRITIBILIDADE DO DIREITO</a:t>
          </a:r>
        </a:p>
      </dgm:t>
    </dgm:pt>
    <dgm:pt modelId="{1183D55F-6530-48DD-BF3B-593F058B26D7}" type="parTrans" cxnId="{B3925EEA-21AE-43F6-881B-4920B5BA55D7}">
      <dgm:prSet/>
      <dgm:spPr/>
      <dgm:t>
        <a:bodyPr/>
        <a:lstStyle/>
        <a:p>
          <a:endParaRPr lang="pt-BR"/>
        </a:p>
      </dgm:t>
    </dgm:pt>
    <dgm:pt modelId="{FBF940E3-26AE-45E9-B4EE-EA7201FFDDBD}" type="sibTrans" cxnId="{B3925EEA-21AE-43F6-881B-4920B5BA55D7}">
      <dgm:prSet/>
      <dgm:spPr/>
      <dgm:t>
        <a:bodyPr/>
        <a:lstStyle/>
        <a:p>
          <a:endParaRPr lang="pt-BR"/>
        </a:p>
      </dgm:t>
    </dgm:pt>
    <dgm:pt modelId="{656390BA-BE72-463C-B1FE-B92C86BF1C22}">
      <dgm:prSet phldrT="[Texto]"/>
      <dgm:spPr/>
      <dgm:t>
        <a:bodyPr/>
        <a:lstStyle/>
        <a:p>
          <a:r>
            <a:rPr lang="en-US" dirty="0"/>
            <a:t>PROVAS</a:t>
          </a:r>
        </a:p>
      </dgm:t>
    </dgm:pt>
    <dgm:pt modelId="{92601706-10C8-4EA6-96D3-25995A27CF27}" type="parTrans" cxnId="{71548C6D-099C-48C3-85DF-3FE67D3FA1D2}">
      <dgm:prSet/>
      <dgm:spPr/>
      <dgm:t>
        <a:bodyPr/>
        <a:lstStyle/>
        <a:p>
          <a:endParaRPr lang="pt-BR"/>
        </a:p>
      </dgm:t>
    </dgm:pt>
    <dgm:pt modelId="{7F19F0B8-2EE4-4859-A95A-68CCD7EB89AD}" type="sibTrans" cxnId="{71548C6D-099C-48C3-85DF-3FE67D3FA1D2}">
      <dgm:prSet/>
      <dgm:spPr/>
      <dgm:t>
        <a:bodyPr/>
        <a:lstStyle/>
        <a:p>
          <a:endParaRPr lang="pt-BR"/>
        </a:p>
      </dgm:t>
    </dgm:pt>
    <dgm:pt modelId="{00AD9F0A-4C3C-41BD-858D-883A3B6D1970}" type="pres">
      <dgm:prSet presAssocID="{2934F92D-FD3F-41F1-AF6C-91E0933DB409}" presName="diagram" presStyleCnt="0">
        <dgm:presLayoutVars>
          <dgm:dir/>
          <dgm:resizeHandles val="exact"/>
        </dgm:presLayoutVars>
      </dgm:prSet>
      <dgm:spPr/>
    </dgm:pt>
    <dgm:pt modelId="{A8E45AC4-D75F-4C43-AE3A-E69304D81EDD}" type="pres">
      <dgm:prSet presAssocID="{167ED151-8CFC-44C1-83CA-7BFD5B7EA098}" presName="node" presStyleLbl="node1" presStyleIdx="0" presStyleCnt="11">
        <dgm:presLayoutVars>
          <dgm:bulletEnabled val="1"/>
        </dgm:presLayoutVars>
      </dgm:prSet>
      <dgm:spPr/>
    </dgm:pt>
    <dgm:pt modelId="{37B7B4C2-A94F-4766-80C8-42BC2E9604C2}" type="pres">
      <dgm:prSet presAssocID="{8444DBC5-B7D7-499A-9BEA-ECE723AB6F95}" presName="sibTrans" presStyleCnt="0"/>
      <dgm:spPr/>
    </dgm:pt>
    <dgm:pt modelId="{30611C0D-4AFE-42EC-9A92-5B70A4428230}" type="pres">
      <dgm:prSet presAssocID="{0B532747-28EA-4FCB-AF22-C08F17517F79}" presName="node" presStyleLbl="node1" presStyleIdx="1" presStyleCnt="11">
        <dgm:presLayoutVars>
          <dgm:bulletEnabled val="1"/>
        </dgm:presLayoutVars>
      </dgm:prSet>
      <dgm:spPr/>
    </dgm:pt>
    <dgm:pt modelId="{DE81900C-634F-4F76-9FB7-8D7864BB721A}" type="pres">
      <dgm:prSet presAssocID="{17646CB0-D401-4C46-A413-ECEDF3B6257E}" presName="sibTrans" presStyleCnt="0"/>
      <dgm:spPr/>
    </dgm:pt>
    <dgm:pt modelId="{B304BD2C-FB43-404A-A969-B8FAB823A8E7}" type="pres">
      <dgm:prSet presAssocID="{49738EAC-68D0-48FA-95FA-DC402476F520}" presName="node" presStyleLbl="node1" presStyleIdx="2" presStyleCnt="11">
        <dgm:presLayoutVars>
          <dgm:bulletEnabled val="1"/>
        </dgm:presLayoutVars>
      </dgm:prSet>
      <dgm:spPr/>
    </dgm:pt>
    <dgm:pt modelId="{20719C3C-E779-4A0F-9257-922E6FF56D99}" type="pres">
      <dgm:prSet presAssocID="{CDE10E22-0659-4868-990A-88309F3EAB81}" presName="sibTrans" presStyleCnt="0"/>
      <dgm:spPr/>
    </dgm:pt>
    <dgm:pt modelId="{9D88432C-305D-4EB8-85EA-1787DD9576D7}" type="pres">
      <dgm:prSet presAssocID="{05E7C0BB-AB70-480E-8AB6-AE478A1603E6}" presName="node" presStyleLbl="node1" presStyleIdx="3" presStyleCnt="11">
        <dgm:presLayoutVars>
          <dgm:bulletEnabled val="1"/>
        </dgm:presLayoutVars>
      </dgm:prSet>
      <dgm:spPr/>
    </dgm:pt>
    <dgm:pt modelId="{D767CB68-9B9F-4BDD-B42A-94D7B51F651D}" type="pres">
      <dgm:prSet presAssocID="{3DC36A84-BAD3-48D2-B3DB-6C3BB2B7D7C5}" presName="sibTrans" presStyleCnt="0"/>
      <dgm:spPr/>
    </dgm:pt>
    <dgm:pt modelId="{D0661D0C-44E0-420B-A7CD-2D828395D87F}" type="pres">
      <dgm:prSet presAssocID="{318EDEA4-7484-4B22-96CE-DE3F5352A62B}" presName="node" presStyleLbl="node1" presStyleIdx="4" presStyleCnt="11">
        <dgm:presLayoutVars>
          <dgm:bulletEnabled val="1"/>
        </dgm:presLayoutVars>
      </dgm:prSet>
      <dgm:spPr/>
    </dgm:pt>
    <dgm:pt modelId="{E204EA5E-B11B-49FE-B879-BD45DACFFEC1}" type="pres">
      <dgm:prSet presAssocID="{D9507F73-524A-42ED-8AC4-6B9ECED1BB4B}" presName="sibTrans" presStyleCnt="0"/>
      <dgm:spPr/>
    </dgm:pt>
    <dgm:pt modelId="{9EA2F0D9-BCD7-4726-A54B-FD8204EE96DF}" type="pres">
      <dgm:prSet presAssocID="{B46B5B76-F28F-44DE-A113-1E9119BF5858}" presName="node" presStyleLbl="node1" presStyleIdx="5" presStyleCnt="11">
        <dgm:presLayoutVars>
          <dgm:bulletEnabled val="1"/>
        </dgm:presLayoutVars>
      </dgm:prSet>
      <dgm:spPr/>
    </dgm:pt>
    <dgm:pt modelId="{12B6FD37-95C7-421B-ACAB-8F78DAC3BD97}" type="pres">
      <dgm:prSet presAssocID="{6F139242-127A-401E-A879-AC3166B7B8E6}" presName="sibTrans" presStyleCnt="0"/>
      <dgm:spPr/>
    </dgm:pt>
    <dgm:pt modelId="{1D78658B-5E01-4A32-B4A7-EB36A7709043}" type="pres">
      <dgm:prSet presAssocID="{30FC846B-AAB4-4E00-9822-D42A404513F0}" presName="node" presStyleLbl="node1" presStyleIdx="6" presStyleCnt="11">
        <dgm:presLayoutVars>
          <dgm:bulletEnabled val="1"/>
        </dgm:presLayoutVars>
      </dgm:prSet>
      <dgm:spPr/>
    </dgm:pt>
    <dgm:pt modelId="{B0D59D80-3D97-4952-B65D-54471BB7F46A}" type="pres">
      <dgm:prSet presAssocID="{2F721641-2FDB-4D78-A4E9-365CD7B92E1E}" presName="sibTrans" presStyleCnt="0"/>
      <dgm:spPr/>
    </dgm:pt>
    <dgm:pt modelId="{0B8C2A35-CE8B-43C1-9ED6-D576CE5AB87C}" type="pres">
      <dgm:prSet presAssocID="{5524F06E-0BCD-4F36-941C-FAFB408972DB}" presName="node" presStyleLbl="node1" presStyleIdx="7" presStyleCnt="11">
        <dgm:presLayoutVars>
          <dgm:bulletEnabled val="1"/>
        </dgm:presLayoutVars>
      </dgm:prSet>
      <dgm:spPr/>
    </dgm:pt>
    <dgm:pt modelId="{E1AAB90D-2D42-44E9-9419-5182CB9A36B7}" type="pres">
      <dgm:prSet presAssocID="{D70C0C40-E7D1-4C77-AFD2-FC421C906500}" presName="sibTrans" presStyleCnt="0"/>
      <dgm:spPr/>
    </dgm:pt>
    <dgm:pt modelId="{B6C435D4-510E-4285-85F1-2FC5DA69FCFB}" type="pres">
      <dgm:prSet presAssocID="{55C5FEE7-06DC-46AE-8943-1215D7F885BF}" presName="node" presStyleLbl="node1" presStyleIdx="8" presStyleCnt="11">
        <dgm:presLayoutVars>
          <dgm:bulletEnabled val="1"/>
        </dgm:presLayoutVars>
      </dgm:prSet>
      <dgm:spPr/>
    </dgm:pt>
    <dgm:pt modelId="{CB660494-039B-4F3E-923B-29D9A0973B48}" type="pres">
      <dgm:prSet presAssocID="{F11F84EA-ECB7-454D-93F7-78F9DD0695F5}" presName="sibTrans" presStyleCnt="0"/>
      <dgm:spPr/>
    </dgm:pt>
    <dgm:pt modelId="{38B96F1F-4855-4A07-8434-6B9F8A46427D}" type="pres">
      <dgm:prSet presAssocID="{A124EDEB-6EC6-4F3B-8A59-5BFC4029F8DD}" presName="node" presStyleLbl="node1" presStyleIdx="9" presStyleCnt="11">
        <dgm:presLayoutVars>
          <dgm:bulletEnabled val="1"/>
        </dgm:presLayoutVars>
      </dgm:prSet>
      <dgm:spPr/>
    </dgm:pt>
    <dgm:pt modelId="{9438D082-9C66-441C-9B08-52DCB77B4B58}" type="pres">
      <dgm:prSet presAssocID="{FBF940E3-26AE-45E9-B4EE-EA7201FFDDBD}" presName="sibTrans" presStyleCnt="0"/>
      <dgm:spPr/>
    </dgm:pt>
    <dgm:pt modelId="{E66F416B-6F13-403D-9935-39EDBC462338}" type="pres">
      <dgm:prSet presAssocID="{656390BA-BE72-463C-B1FE-B92C86BF1C22}" presName="node" presStyleLbl="node1" presStyleIdx="10" presStyleCnt="11">
        <dgm:presLayoutVars>
          <dgm:bulletEnabled val="1"/>
        </dgm:presLayoutVars>
      </dgm:prSet>
      <dgm:spPr/>
    </dgm:pt>
  </dgm:ptLst>
  <dgm:cxnLst>
    <dgm:cxn modelId="{7164000B-A573-4DDD-8B83-CF53B584CE34}" type="presOf" srcId="{318EDEA4-7484-4B22-96CE-DE3F5352A62B}" destId="{D0661D0C-44E0-420B-A7CD-2D828395D87F}" srcOrd="0" destOrd="0" presId="urn:microsoft.com/office/officeart/2005/8/layout/default"/>
    <dgm:cxn modelId="{574D3D38-BAF9-4728-8784-FA5837748F04}" type="presOf" srcId="{55C5FEE7-06DC-46AE-8943-1215D7F885BF}" destId="{B6C435D4-510E-4285-85F1-2FC5DA69FCFB}" srcOrd="0" destOrd="0" presId="urn:microsoft.com/office/officeart/2005/8/layout/default"/>
    <dgm:cxn modelId="{B944AF38-862C-4CAE-8C45-D1C62C6C20EE}" srcId="{2934F92D-FD3F-41F1-AF6C-91E0933DB409}" destId="{49738EAC-68D0-48FA-95FA-DC402476F520}" srcOrd="2" destOrd="0" parTransId="{B03D1043-F052-4580-8889-2D9AD214509F}" sibTransId="{CDE10E22-0659-4868-990A-88309F3EAB81}"/>
    <dgm:cxn modelId="{2BD9FC3C-D7F6-4FA6-9026-AA00CBFA481C}" srcId="{2934F92D-FD3F-41F1-AF6C-91E0933DB409}" destId="{55C5FEE7-06DC-46AE-8943-1215D7F885BF}" srcOrd="8" destOrd="0" parTransId="{897218B1-A6C2-4C7D-92BC-3AEC609056C9}" sibTransId="{F11F84EA-ECB7-454D-93F7-78F9DD0695F5}"/>
    <dgm:cxn modelId="{8B12AD5F-465A-411D-83FA-0C0AC0A7B734}" type="presOf" srcId="{49738EAC-68D0-48FA-95FA-DC402476F520}" destId="{B304BD2C-FB43-404A-A969-B8FAB823A8E7}" srcOrd="0" destOrd="0" presId="urn:microsoft.com/office/officeart/2005/8/layout/default"/>
    <dgm:cxn modelId="{A4DE4062-2EBC-4205-951D-A7028F0B009E}" srcId="{2934F92D-FD3F-41F1-AF6C-91E0933DB409}" destId="{B46B5B76-F28F-44DE-A113-1E9119BF5858}" srcOrd="5" destOrd="0" parTransId="{C5B35924-EF70-4A30-88BB-AFC1E170713B}" sibTransId="{6F139242-127A-401E-A879-AC3166B7B8E6}"/>
    <dgm:cxn modelId="{71548C6D-099C-48C3-85DF-3FE67D3FA1D2}" srcId="{2934F92D-FD3F-41F1-AF6C-91E0933DB409}" destId="{656390BA-BE72-463C-B1FE-B92C86BF1C22}" srcOrd="10" destOrd="0" parTransId="{92601706-10C8-4EA6-96D3-25995A27CF27}" sibTransId="{7F19F0B8-2EE4-4859-A95A-68CCD7EB89AD}"/>
    <dgm:cxn modelId="{7DCD4970-A024-49B7-AB00-B67B8E7A4D31}" type="presOf" srcId="{167ED151-8CFC-44C1-83CA-7BFD5B7EA098}" destId="{A8E45AC4-D75F-4C43-AE3A-E69304D81EDD}" srcOrd="0" destOrd="0" presId="urn:microsoft.com/office/officeart/2005/8/layout/default"/>
    <dgm:cxn modelId="{E6BEE853-440F-4BC0-8615-9C13DA9E6604}" srcId="{2934F92D-FD3F-41F1-AF6C-91E0933DB409}" destId="{30FC846B-AAB4-4E00-9822-D42A404513F0}" srcOrd="6" destOrd="0" parTransId="{6B28F014-5DA9-45EE-BE64-C60AAC483A88}" sibTransId="{2F721641-2FDB-4D78-A4E9-365CD7B92E1E}"/>
    <dgm:cxn modelId="{0964FE57-BC14-4670-8202-6338E25FF6FB}" srcId="{2934F92D-FD3F-41F1-AF6C-91E0933DB409}" destId="{318EDEA4-7484-4B22-96CE-DE3F5352A62B}" srcOrd="4" destOrd="0" parTransId="{3F204B29-FDF7-43EA-A6D3-4BFA4752EED1}" sibTransId="{D9507F73-524A-42ED-8AC4-6B9ECED1BB4B}"/>
    <dgm:cxn modelId="{E92C9D8B-73A0-442B-BCE4-2B81CB22E840}" srcId="{2934F92D-FD3F-41F1-AF6C-91E0933DB409}" destId="{167ED151-8CFC-44C1-83CA-7BFD5B7EA098}" srcOrd="0" destOrd="0" parTransId="{13048CDD-3A33-4808-BA9E-18D83CEAF868}" sibTransId="{8444DBC5-B7D7-499A-9BEA-ECE723AB6F95}"/>
    <dgm:cxn modelId="{887D8E9C-D2F0-426D-A90B-C99B2D51B4E2}" srcId="{2934F92D-FD3F-41F1-AF6C-91E0933DB409}" destId="{0B532747-28EA-4FCB-AF22-C08F17517F79}" srcOrd="1" destOrd="0" parTransId="{5EF13F3E-F42B-4A65-BD78-81D9E7B9BB67}" sibTransId="{17646CB0-D401-4C46-A413-ECEDF3B6257E}"/>
    <dgm:cxn modelId="{4C053F9E-C1A4-448F-AEC1-AFD74E7F3C10}" type="presOf" srcId="{5524F06E-0BCD-4F36-941C-FAFB408972DB}" destId="{0B8C2A35-CE8B-43C1-9ED6-D576CE5AB87C}" srcOrd="0" destOrd="0" presId="urn:microsoft.com/office/officeart/2005/8/layout/default"/>
    <dgm:cxn modelId="{C17A82AC-D3E3-40B3-8209-AECB63945FA3}" type="presOf" srcId="{05E7C0BB-AB70-480E-8AB6-AE478A1603E6}" destId="{9D88432C-305D-4EB8-85EA-1787DD9576D7}" srcOrd="0" destOrd="0" presId="urn:microsoft.com/office/officeart/2005/8/layout/default"/>
    <dgm:cxn modelId="{CB78A0B0-2BFB-4040-8663-A9C61A2B29F0}" type="presOf" srcId="{30FC846B-AAB4-4E00-9822-D42A404513F0}" destId="{1D78658B-5E01-4A32-B4A7-EB36A7709043}" srcOrd="0" destOrd="0" presId="urn:microsoft.com/office/officeart/2005/8/layout/default"/>
    <dgm:cxn modelId="{C978FEC6-5848-4741-8CA9-273CEE4FBD61}" srcId="{2934F92D-FD3F-41F1-AF6C-91E0933DB409}" destId="{5524F06E-0BCD-4F36-941C-FAFB408972DB}" srcOrd="7" destOrd="0" parTransId="{A76B6E23-F6DC-4664-9693-F3AA9EC9467F}" sibTransId="{D70C0C40-E7D1-4C77-AFD2-FC421C906500}"/>
    <dgm:cxn modelId="{8FFA6ED4-621F-4DCA-B154-97D0C8640BEC}" type="presOf" srcId="{A124EDEB-6EC6-4F3B-8A59-5BFC4029F8DD}" destId="{38B96F1F-4855-4A07-8434-6B9F8A46427D}" srcOrd="0" destOrd="0" presId="urn:microsoft.com/office/officeart/2005/8/layout/default"/>
    <dgm:cxn modelId="{953518DB-111E-45CB-A5A6-4D1660D218DB}" srcId="{2934F92D-FD3F-41F1-AF6C-91E0933DB409}" destId="{05E7C0BB-AB70-480E-8AB6-AE478A1603E6}" srcOrd="3" destOrd="0" parTransId="{9CEE1384-F1A2-435F-9FEB-6D126B271A70}" sibTransId="{3DC36A84-BAD3-48D2-B3DB-6C3BB2B7D7C5}"/>
    <dgm:cxn modelId="{0FDBF1E0-C4F2-4228-8A05-77B011D3051A}" type="presOf" srcId="{2934F92D-FD3F-41F1-AF6C-91E0933DB409}" destId="{00AD9F0A-4C3C-41BD-858D-883A3B6D1970}" srcOrd="0" destOrd="0" presId="urn:microsoft.com/office/officeart/2005/8/layout/default"/>
    <dgm:cxn modelId="{B3925EEA-21AE-43F6-881B-4920B5BA55D7}" srcId="{2934F92D-FD3F-41F1-AF6C-91E0933DB409}" destId="{A124EDEB-6EC6-4F3B-8A59-5BFC4029F8DD}" srcOrd="9" destOrd="0" parTransId="{1183D55F-6530-48DD-BF3B-593F058B26D7}" sibTransId="{FBF940E3-26AE-45E9-B4EE-EA7201FFDDBD}"/>
    <dgm:cxn modelId="{BC5C39EC-08A1-44A5-9425-7FA07C263821}" type="presOf" srcId="{B46B5B76-F28F-44DE-A113-1E9119BF5858}" destId="{9EA2F0D9-BCD7-4726-A54B-FD8204EE96DF}" srcOrd="0" destOrd="0" presId="urn:microsoft.com/office/officeart/2005/8/layout/default"/>
    <dgm:cxn modelId="{3378E8EC-CD71-4A5A-8F3E-D9A7F35955D8}" type="presOf" srcId="{0B532747-28EA-4FCB-AF22-C08F17517F79}" destId="{30611C0D-4AFE-42EC-9A92-5B70A4428230}" srcOrd="0" destOrd="0" presId="urn:microsoft.com/office/officeart/2005/8/layout/default"/>
    <dgm:cxn modelId="{F69508FF-1AD6-4A69-9415-11C693F94D5C}" type="presOf" srcId="{656390BA-BE72-463C-B1FE-B92C86BF1C22}" destId="{E66F416B-6F13-403D-9935-39EDBC462338}" srcOrd="0" destOrd="0" presId="urn:microsoft.com/office/officeart/2005/8/layout/default"/>
    <dgm:cxn modelId="{769AB9C9-CFCF-4658-B8DA-EF06727116B1}" type="presParOf" srcId="{00AD9F0A-4C3C-41BD-858D-883A3B6D1970}" destId="{A8E45AC4-D75F-4C43-AE3A-E69304D81EDD}" srcOrd="0" destOrd="0" presId="urn:microsoft.com/office/officeart/2005/8/layout/default"/>
    <dgm:cxn modelId="{466FFDAF-1F16-4303-AFC2-3869C6F63FFA}" type="presParOf" srcId="{00AD9F0A-4C3C-41BD-858D-883A3B6D1970}" destId="{37B7B4C2-A94F-4766-80C8-42BC2E9604C2}" srcOrd="1" destOrd="0" presId="urn:microsoft.com/office/officeart/2005/8/layout/default"/>
    <dgm:cxn modelId="{A5D15F66-86F8-4F69-A22C-EB2D825D2E9C}" type="presParOf" srcId="{00AD9F0A-4C3C-41BD-858D-883A3B6D1970}" destId="{30611C0D-4AFE-42EC-9A92-5B70A4428230}" srcOrd="2" destOrd="0" presId="urn:microsoft.com/office/officeart/2005/8/layout/default"/>
    <dgm:cxn modelId="{EA9B901C-399B-4FF9-A4FC-0EAE00D477E1}" type="presParOf" srcId="{00AD9F0A-4C3C-41BD-858D-883A3B6D1970}" destId="{DE81900C-634F-4F76-9FB7-8D7864BB721A}" srcOrd="3" destOrd="0" presId="urn:microsoft.com/office/officeart/2005/8/layout/default"/>
    <dgm:cxn modelId="{5F8B9FA9-D01D-41BF-8E80-380EF7159111}" type="presParOf" srcId="{00AD9F0A-4C3C-41BD-858D-883A3B6D1970}" destId="{B304BD2C-FB43-404A-A969-B8FAB823A8E7}" srcOrd="4" destOrd="0" presId="urn:microsoft.com/office/officeart/2005/8/layout/default"/>
    <dgm:cxn modelId="{B81F2193-08C3-4AA6-A916-3294C77EAB5B}" type="presParOf" srcId="{00AD9F0A-4C3C-41BD-858D-883A3B6D1970}" destId="{20719C3C-E779-4A0F-9257-922E6FF56D99}" srcOrd="5" destOrd="0" presId="urn:microsoft.com/office/officeart/2005/8/layout/default"/>
    <dgm:cxn modelId="{A019EFF4-6BAC-4D32-BA97-701A3B7DE376}" type="presParOf" srcId="{00AD9F0A-4C3C-41BD-858D-883A3B6D1970}" destId="{9D88432C-305D-4EB8-85EA-1787DD9576D7}" srcOrd="6" destOrd="0" presId="urn:microsoft.com/office/officeart/2005/8/layout/default"/>
    <dgm:cxn modelId="{FB04F18D-9BF2-4EB5-A168-DE9415ECE7C8}" type="presParOf" srcId="{00AD9F0A-4C3C-41BD-858D-883A3B6D1970}" destId="{D767CB68-9B9F-4BDD-B42A-94D7B51F651D}" srcOrd="7" destOrd="0" presId="urn:microsoft.com/office/officeart/2005/8/layout/default"/>
    <dgm:cxn modelId="{FA1FF47C-01A1-4BB9-AC5E-24AEC340FFDB}" type="presParOf" srcId="{00AD9F0A-4C3C-41BD-858D-883A3B6D1970}" destId="{D0661D0C-44E0-420B-A7CD-2D828395D87F}" srcOrd="8" destOrd="0" presId="urn:microsoft.com/office/officeart/2005/8/layout/default"/>
    <dgm:cxn modelId="{B465BD07-2232-41BD-8C11-5BC4201F5423}" type="presParOf" srcId="{00AD9F0A-4C3C-41BD-858D-883A3B6D1970}" destId="{E204EA5E-B11B-49FE-B879-BD45DACFFEC1}" srcOrd="9" destOrd="0" presId="urn:microsoft.com/office/officeart/2005/8/layout/default"/>
    <dgm:cxn modelId="{A923EBA4-DF61-4EAE-B90F-12E54E1C5054}" type="presParOf" srcId="{00AD9F0A-4C3C-41BD-858D-883A3B6D1970}" destId="{9EA2F0D9-BCD7-4726-A54B-FD8204EE96DF}" srcOrd="10" destOrd="0" presId="urn:microsoft.com/office/officeart/2005/8/layout/default"/>
    <dgm:cxn modelId="{55AA9FA5-73E8-4021-AC8E-6BEC9A1AFD7F}" type="presParOf" srcId="{00AD9F0A-4C3C-41BD-858D-883A3B6D1970}" destId="{12B6FD37-95C7-421B-ACAB-8F78DAC3BD97}" srcOrd="11" destOrd="0" presId="urn:microsoft.com/office/officeart/2005/8/layout/default"/>
    <dgm:cxn modelId="{E117AF4C-983C-4943-BC4F-D38731A0961F}" type="presParOf" srcId="{00AD9F0A-4C3C-41BD-858D-883A3B6D1970}" destId="{1D78658B-5E01-4A32-B4A7-EB36A7709043}" srcOrd="12" destOrd="0" presId="urn:microsoft.com/office/officeart/2005/8/layout/default"/>
    <dgm:cxn modelId="{4BFB4A3C-3E87-45C7-A163-E244FF56040C}" type="presParOf" srcId="{00AD9F0A-4C3C-41BD-858D-883A3B6D1970}" destId="{B0D59D80-3D97-4952-B65D-54471BB7F46A}" srcOrd="13" destOrd="0" presId="urn:microsoft.com/office/officeart/2005/8/layout/default"/>
    <dgm:cxn modelId="{5C63408C-CF43-41EB-B200-EE6FB6DC7685}" type="presParOf" srcId="{00AD9F0A-4C3C-41BD-858D-883A3B6D1970}" destId="{0B8C2A35-CE8B-43C1-9ED6-D576CE5AB87C}" srcOrd="14" destOrd="0" presId="urn:microsoft.com/office/officeart/2005/8/layout/default"/>
    <dgm:cxn modelId="{8F045B46-EEA7-454E-8A90-C6DAABFDF945}" type="presParOf" srcId="{00AD9F0A-4C3C-41BD-858D-883A3B6D1970}" destId="{E1AAB90D-2D42-44E9-9419-5182CB9A36B7}" srcOrd="15" destOrd="0" presId="urn:microsoft.com/office/officeart/2005/8/layout/default"/>
    <dgm:cxn modelId="{3B168B99-5178-4DE7-8B2F-2C3E89F48868}" type="presParOf" srcId="{00AD9F0A-4C3C-41BD-858D-883A3B6D1970}" destId="{B6C435D4-510E-4285-85F1-2FC5DA69FCFB}" srcOrd="16" destOrd="0" presId="urn:microsoft.com/office/officeart/2005/8/layout/default"/>
    <dgm:cxn modelId="{9AA9515C-BD10-4E67-A68E-84E7C74A59C1}" type="presParOf" srcId="{00AD9F0A-4C3C-41BD-858D-883A3B6D1970}" destId="{CB660494-039B-4F3E-923B-29D9A0973B48}" srcOrd="17" destOrd="0" presId="urn:microsoft.com/office/officeart/2005/8/layout/default"/>
    <dgm:cxn modelId="{11B7372B-4EBD-4DBB-8586-156A4ED53D59}" type="presParOf" srcId="{00AD9F0A-4C3C-41BD-858D-883A3B6D1970}" destId="{38B96F1F-4855-4A07-8434-6B9F8A46427D}" srcOrd="18" destOrd="0" presId="urn:microsoft.com/office/officeart/2005/8/layout/default"/>
    <dgm:cxn modelId="{02EB5524-E7DB-4B39-9411-5A58E251A7F5}" type="presParOf" srcId="{00AD9F0A-4C3C-41BD-858D-883A3B6D1970}" destId="{9438D082-9C66-441C-9B08-52DCB77B4B58}" srcOrd="19" destOrd="0" presId="urn:microsoft.com/office/officeart/2005/8/layout/default"/>
    <dgm:cxn modelId="{BEC92EE1-69E4-4F96-ABBE-42E830F8E732}" type="presParOf" srcId="{00AD9F0A-4C3C-41BD-858D-883A3B6D1970}" destId="{E66F416B-6F13-403D-9935-39EDBC462338}"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6F978-27AF-46EC-9E53-DF10F8CF869A}">
      <dsp:nvSpPr>
        <dsp:cNvPr id="0" name=""/>
        <dsp:cNvSpPr/>
      </dsp:nvSpPr>
      <dsp:spPr>
        <a:xfrm>
          <a:off x="0" y="811836"/>
          <a:ext cx="6797675" cy="9547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a:t>FACILIDADE EM ACEITAR A ESCRAVIDÃO DOMÉSTICA COMO ELEMENTO CULTURAL ( AJUDA, ADOÇÃO)</a:t>
          </a:r>
          <a:endParaRPr lang="en-US" sz="2400" kern="1200"/>
        </a:p>
      </dsp:txBody>
      <dsp:txXfrm>
        <a:off x="46606" y="858442"/>
        <a:ext cx="6704463" cy="861507"/>
      </dsp:txXfrm>
    </dsp:sp>
    <dsp:sp modelId="{0A9DB2B4-C52A-4085-889F-610B13E8E8E8}">
      <dsp:nvSpPr>
        <dsp:cNvPr id="0" name=""/>
        <dsp:cNvSpPr/>
      </dsp:nvSpPr>
      <dsp:spPr>
        <a:xfrm>
          <a:off x="0" y="1835676"/>
          <a:ext cx="6797675" cy="954719"/>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a:t>CRIME QUE JÁ VIMOS COM NATURALIDADE EM RELAÇÕES FAMILIARES</a:t>
          </a:r>
          <a:endParaRPr lang="en-US" sz="2400" kern="1200"/>
        </a:p>
      </dsp:txBody>
      <dsp:txXfrm>
        <a:off x="46606" y="1882282"/>
        <a:ext cx="6704463" cy="861507"/>
      </dsp:txXfrm>
    </dsp:sp>
    <dsp:sp modelId="{10830E56-F2BD-425D-8983-238A369C1862}">
      <dsp:nvSpPr>
        <dsp:cNvPr id="0" name=""/>
        <dsp:cNvSpPr/>
      </dsp:nvSpPr>
      <dsp:spPr>
        <a:xfrm>
          <a:off x="0" y="2859516"/>
          <a:ext cx="6797675" cy="954719"/>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a:t>SINDROME DE ESTOCOLMO DA VÍTIMA </a:t>
          </a:r>
          <a:endParaRPr lang="en-US" sz="2400" kern="1200"/>
        </a:p>
      </dsp:txBody>
      <dsp:txXfrm>
        <a:off x="46606" y="2906122"/>
        <a:ext cx="6704463" cy="861507"/>
      </dsp:txXfrm>
    </dsp:sp>
    <dsp:sp modelId="{3E08E5C2-9DA7-4A6E-AF57-E39483F690A6}">
      <dsp:nvSpPr>
        <dsp:cNvPr id="0" name=""/>
        <dsp:cNvSpPr/>
      </dsp:nvSpPr>
      <dsp:spPr>
        <a:xfrm>
          <a:off x="0" y="3883356"/>
          <a:ext cx="6797675" cy="954719"/>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a:t>“PESSOA DA FAMÍLIA”</a:t>
          </a:r>
          <a:endParaRPr lang="en-US" sz="2400" kern="1200"/>
        </a:p>
      </dsp:txBody>
      <dsp:txXfrm>
        <a:off x="46606" y="3929962"/>
        <a:ext cx="6704463"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B3C64-9447-4D4B-BAC3-8A29AFC16671}">
      <dsp:nvSpPr>
        <dsp:cNvPr id="0" name=""/>
        <dsp:cNvSpPr/>
      </dsp:nvSpPr>
      <dsp:spPr>
        <a:xfrm>
          <a:off x="2964" y="353902"/>
          <a:ext cx="2351961" cy="141117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kern="1200" dirty="0"/>
            <a:t>INVOLABILIDADE DO DOMICÍLIO</a:t>
          </a:r>
          <a:endParaRPr lang="en-US" sz="1300" kern="1200" dirty="0"/>
        </a:p>
      </dsp:txBody>
      <dsp:txXfrm>
        <a:off x="2964" y="353902"/>
        <a:ext cx="2351961" cy="1411176"/>
      </dsp:txXfrm>
    </dsp:sp>
    <dsp:sp modelId="{CBE5FDF3-6722-4D42-AEA5-F5846EBE6917}">
      <dsp:nvSpPr>
        <dsp:cNvPr id="0" name=""/>
        <dsp:cNvSpPr/>
      </dsp:nvSpPr>
      <dsp:spPr>
        <a:xfrm>
          <a:off x="2590121" y="353902"/>
          <a:ext cx="2351961" cy="1411176"/>
        </a:xfrm>
        <a:prstGeom prst="rect">
          <a:avLst/>
        </a:prstGeom>
        <a:solidFill>
          <a:schemeClr val="accent2">
            <a:hueOff val="5577"/>
            <a:satOff val="-3839"/>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kern="1200" dirty="0"/>
            <a:t>INVISIBILIDADE DAS CONDIÇÕES DA PRESTAÇÃO DO SERVIÇO</a:t>
          </a:r>
          <a:endParaRPr lang="en-US" sz="1300" kern="1200" dirty="0"/>
        </a:p>
      </dsp:txBody>
      <dsp:txXfrm>
        <a:off x="2590121" y="353902"/>
        <a:ext cx="2351961" cy="1411176"/>
      </dsp:txXfrm>
    </dsp:sp>
    <dsp:sp modelId="{CBDB8A48-2777-465C-A6FA-F44CD6E62812}">
      <dsp:nvSpPr>
        <dsp:cNvPr id="0" name=""/>
        <dsp:cNvSpPr/>
      </dsp:nvSpPr>
      <dsp:spPr>
        <a:xfrm>
          <a:off x="5177279" y="353902"/>
          <a:ext cx="2351961" cy="1411176"/>
        </a:xfrm>
        <a:prstGeom prst="rect">
          <a:avLst/>
        </a:prstGeom>
        <a:solidFill>
          <a:schemeClr val="accent2">
            <a:hueOff val="11154"/>
            <a:satOff val="-7679"/>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kern="1200" dirty="0"/>
            <a:t>DESORGANIZAÇÃO DA CATEGORIA</a:t>
          </a:r>
          <a:endParaRPr lang="en-US" sz="1300" kern="1200" dirty="0"/>
        </a:p>
      </dsp:txBody>
      <dsp:txXfrm>
        <a:off x="5177279" y="353902"/>
        <a:ext cx="2351961" cy="1411176"/>
      </dsp:txXfrm>
    </dsp:sp>
    <dsp:sp modelId="{428A15CD-A9BB-46DF-87EF-ADBA855898B8}">
      <dsp:nvSpPr>
        <dsp:cNvPr id="0" name=""/>
        <dsp:cNvSpPr/>
      </dsp:nvSpPr>
      <dsp:spPr>
        <a:xfrm>
          <a:off x="7764436" y="353902"/>
          <a:ext cx="2351961" cy="1411176"/>
        </a:xfrm>
        <a:prstGeom prst="rect">
          <a:avLst/>
        </a:prstGeom>
        <a:solidFill>
          <a:schemeClr val="accent2">
            <a:hueOff val="16731"/>
            <a:satOff val="-11518"/>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kern="1200" dirty="0"/>
            <a:t>SINDICATOS SEM CONTRIBUIÇÕES</a:t>
          </a:r>
          <a:endParaRPr lang="en-US" sz="1300" kern="1200" dirty="0"/>
        </a:p>
      </dsp:txBody>
      <dsp:txXfrm>
        <a:off x="7764436" y="353902"/>
        <a:ext cx="2351961" cy="1411176"/>
      </dsp:txXfrm>
    </dsp:sp>
    <dsp:sp modelId="{C423D8C1-9ACB-4BC6-A841-A7AA54B4A313}">
      <dsp:nvSpPr>
        <dsp:cNvPr id="0" name=""/>
        <dsp:cNvSpPr/>
      </dsp:nvSpPr>
      <dsp:spPr>
        <a:xfrm>
          <a:off x="2964" y="2000275"/>
          <a:ext cx="2351961" cy="1411176"/>
        </a:xfrm>
        <a:prstGeom prst="rect">
          <a:avLst/>
        </a:prstGeom>
        <a:solidFill>
          <a:schemeClr val="accent2">
            <a:hueOff val="22307"/>
            <a:satOff val="-15358"/>
            <a:lumOff val="-3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kern="1200" dirty="0"/>
            <a:t>FACILIDADE DE IDENTIFICAR O DENUNCIANTE</a:t>
          </a:r>
          <a:endParaRPr lang="en-US" sz="1300" kern="1200" dirty="0"/>
        </a:p>
      </dsp:txBody>
      <dsp:txXfrm>
        <a:off x="2964" y="2000275"/>
        <a:ext cx="2351961" cy="1411176"/>
      </dsp:txXfrm>
    </dsp:sp>
    <dsp:sp modelId="{42FD89B1-41C0-4F57-A248-0BB1A3C9B361}">
      <dsp:nvSpPr>
        <dsp:cNvPr id="0" name=""/>
        <dsp:cNvSpPr/>
      </dsp:nvSpPr>
      <dsp:spPr>
        <a:xfrm>
          <a:off x="2590121" y="2000275"/>
          <a:ext cx="2351961" cy="1411176"/>
        </a:xfrm>
        <a:prstGeom prst="rect">
          <a:avLst/>
        </a:prstGeom>
        <a:solidFill>
          <a:schemeClr val="accent2">
            <a:hueOff val="27884"/>
            <a:satOff val="-19197"/>
            <a:lumOff val="-49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kern="1200" dirty="0"/>
            <a:t>ATRIBUIÇÃO DO MPT APENAS NA VIOLAÇÃO DE DIREITOS HUMANOS,  DA DIGNIDADE DA PESSOA HUMANA, TAL COMO TRABALHO ESCRAVO E INFANTIL, DIREITOS QUE NÃO SEJAM INDIVIDUAIS</a:t>
          </a:r>
          <a:endParaRPr lang="en-US" sz="1300" kern="1200" dirty="0"/>
        </a:p>
      </dsp:txBody>
      <dsp:txXfrm>
        <a:off x="2590121" y="2000275"/>
        <a:ext cx="2351961" cy="1411176"/>
      </dsp:txXfrm>
    </dsp:sp>
    <dsp:sp modelId="{C17D8843-E226-4FF9-9B04-3C2C3C196D86}">
      <dsp:nvSpPr>
        <dsp:cNvPr id="0" name=""/>
        <dsp:cNvSpPr/>
      </dsp:nvSpPr>
      <dsp:spPr>
        <a:xfrm>
          <a:off x="5177279" y="2000275"/>
          <a:ext cx="2351961" cy="1411176"/>
        </a:xfrm>
        <a:prstGeom prst="rect">
          <a:avLst/>
        </a:prstGeom>
        <a:solidFill>
          <a:schemeClr val="accent2">
            <a:hueOff val="33461"/>
            <a:satOff val="-23037"/>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t-BR" sz="1300" kern="1200" dirty="0"/>
            <a:t>ABRIGAMENTO</a:t>
          </a:r>
          <a:endParaRPr lang="en-US" sz="1300" kern="1200" dirty="0"/>
        </a:p>
      </dsp:txBody>
      <dsp:txXfrm>
        <a:off x="5177279" y="2000275"/>
        <a:ext cx="2351961" cy="1411176"/>
      </dsp:txXfrm>
    </dsp:sp>
    <dsp:sp modelId="{D4C1F11B-545B-46EF-903D-08A27FBB4048}">
      <dsp:nvSpPr>
        <dsp:cNvPr id="0" name=""/>
        <dsp:cNvSpPr/>
      </dsp:nvSpPr>
      <dsp:spPr>
        <a:xfrm>
          <a:off x="7764436" y="2000275"/>
          <a:ext cx="2351961" cy="1411176"/>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SIGILO/LISTA SUJA/ PROCESSO PENAL</a:t>
          </a:r>
        </a:p>
      </dsp:txBody>
      <dsp:txXfrm>
        <a:off x="7764436" y="2000275"/>
        <a:ext cx="2351961" cy="1411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45AC4-D75F-4C43-AE3A-E69304D81EDD}">
      <dsp:nvSpPr>
        <dsp:cNvPr id="0" name=""/>
        <dsp:cNvSpPr/>
      </dsp:nvSpPr>
      <dsp:spPr>
        <a:xfrm>
          <a:off x="131873" y="1254"/>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RESIDENCIA COM ATIVIDADE COMERCIAL</a:t>
          </a:r>
          <a:endParaRPr lang="en-US" sz="1400" kern="1200"/>
        </a:p>
      </dsp:txBody>
      <dsp:txXfrm>
        <a:off x="131873" y="1254"/>
        <a:ext cx="1946403" cy="1167842"/>
      </dsp:txXfrm>
    </dsp:sp>
    <dsp:sp modelId="{30611C0D-4AFE-42EC-9A92-5B70A4428230}">
      <dsp:nvSpPr>
        <dsp:cNvPr id="0" name=""/>
        <dsp:cNvSpPr/>
      </dsp:nvSpPr>
      <dsp:spPr>
        <a:xfrm>
          <a:off x="2272918" y="1254"/>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DEFERIMENTO DA LIMINAR</a:t>
          </a:r>
          <a:endParaRPr lang="en-US" sz="1400" kern="1200"/>
        </a:p>
      </dsp:txBody>
      <dsp:txXfrm>
        <a:off x="2272918" y="1254"/>
        <a:ext cx="1946403" cy="1167842"/>
      </dsp:txXfrm>
    </dsp:sp>
    <dsp:sp modelId="{B304BD2C-FB43-404A-A969-B8FAB823A8E7}">
      <dsp:nvSpPr>
        <dsp:cNvPr id="0" name=""/>
        <dsp:cNvSpPr/>
      </dsp:nvSpPr>
      <dsp:spPr>
        <a:xfrm>
          <a:off x="4413962" y="1254"/>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OFICIAL DE JUSTIÇA? MPT É PARTE?</a:t>
          </a:r>
          <a:endParaRPr lang="en-US" sz="1400" kern="1200"/>
        </a:p>
      </dsp:txBody>
      <dsp:txXfrm>
        <a:off x="4413962" y="1254"/>
        <a:ext cx="1946403" cy="1167842"/>
      </dsp:txXfrm>
    </dsp:sp>
    <dsp:sp modelId="{9D88432C-305D-4EB8-85EA-1787DD9576D7}">
      <dsp:nvSpPr>
        <dsp:cNvPr id="0" name=""/>
        <dsp:cNvSpPr/>
      </dsp:nvSpPr>
      <dsp:spPr>
        <a:xfrm>
          <a:off x="131873" y="1363737"/>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PRESENÇA POLICIAL</a:t>
          </a:r>
          <a:endParaRPr lang="en-US" sz="1400" kern="1200" dirty="0"/>
        </a:p>
      </dsp:txBody>
      <dsp:txXfrm>
        <a:off x="131873" y="1363737"/>
        <a:ext cx="1946403" cy="1167842"/>
      </dsp:txXfrm>
    </dsp:sp>
    <dsp:sp modelId="{D0661D0C-44E0-420B-A7CD-2D828395D87F}">
      <dsp:nvSpPr>
        <dsp:cNvPr id="0" name=""/>
        <dsp:cNvSpPr/>
      </dsp:nvSpPr>
      <dsp:spPr>
        <a:xfrm>
          <a:off x="2272918" y="1363737"/>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CARACTERIZAÇÃO DA ESCRAVIDÃO</a:t>
          </a:r>
          <a:endParaRPr lang="en-US" sz="1400" kern="1200"/>
        </a:p>
      </dsp:txBody>
      <dsp:txXfrm>
        <a:off x="2272918" y="1363737"/>
        <a:ext cx="1946403" cy="1167842"/>
      </dsp:txXfrm>
    </dsp:sp>
    <dsp:sp modelId="{9EA2F0D9-BCD7-4726-A54B-FD8204EE96DF}">
      <dsp:nvSpPr>
        <dsp:cNvPr id="0" name=""/>
        <dsp:cNvSpPr/>
      </dsp:nvSpPr>
      <dsp:spPr>
        <a:xfrm>
          <a:off x="4413962" y="1363737"/>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DIFICULDADE NO RESGATE DA VÍTIMA</a:t>
          </a:r>
          <a:endParaRPr lang="en-US" sz="1400" kern="1200"/>
        </a:p>
      </dsp:txBody>
      <dsp:txXfrm>
        <a:off x="4413962" y="1363737"/>
        <a:ext cx="1946403" cy="1167842"/>
      </dsp:txXfrm>
    </dsp:sp>
    <dsp:sp modelId="{1D78658B-5E01-4A32-B4A7-EB36A7709043}">
      <dsp:nvSpPr>
        <dsp:cNvPr id="0" name=""/>
        <dsp:cNvSpPr/>
      </dsp:nvSpPr>
      <dsp:spPr>
        <a:xfrm>
          <a:off x="131873" y="2726220"/>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AÇÃO CIVIL PUBLICA PARA TUTELA DE DIREITO DE UMA TRABALHADORA</a:t>
          </a:r>
          <a:endParaRPr lang="en-US" sz="1400" kern="1200"/>
        </a:p>
      </dsp:txBody>
      <dsp:txXfrm>
        <a:off x="131873" y="2726220"/>
        <a:ext cx="1946403" cy="1167842"/>
      </dsp:txXfrm>
    </dsp:sp>
    <dsp:sp modelId="{0B8C2A35-CE8B-43C1-9ED6-D576CE5AB87C}">
      <dsp:nvSpPr>
        <dsp:cNvPr id="0" name=""/>
        <dsp:cNvSpPr/>
      </dsp:nvSpPr>
      <dsp:spPr>
        <a:xfrm>
          <a:off x="2272918" y="2726220"/>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PROVA E LIMITAÇÃO DE TESTEMUNHAS </a:t>
          </a:r>
          <a:endParaRPr lang="en-US" sz="1400" kern="1200"/>
        </a:p>
      </dsp:txBody>
      <dsp:txXfrm>
        <a:off x="2272918" y="2726220"/>
        <a:ext cx="1946403" cy="1167842"/>
      </dsp:txXfrm>
    </dsp:sp>
    <dsp:sp modelId="{B6C435D4-510E-4285-85F1-2FC5DA69FCFB}">
      <dsp:nvSpPr>
        <dsp:cNvPr id="0" name=""/>
        <dsp:cNvSpPr/>
      </dsp:nvSpPr>
      <dsp:spPr>
        <a:xfrm>
          <a:off x="4413962" y="2726220"/>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PENSIONAMENTO PROVISÓRIO / GARANTIA PATRIMONIAL/SEGURO-DESEMPREGO</a:t>
          </a:r>
          <a:endParaRPr lang="en-US" sz="1400" kern="1200" dirty="0"/>
        </a:p>
      </dsp:txBody>
      <dsp:txXfrm>
        <a:off x="4413962" y="2726220"/>
        <a:ext cx="1946403" cy="1167842"/>
      </dsp:txXfrm>
    </dsp:sp>
    <dsp:sp modelId="{38B96F1F-4855-4A07-8434-6B9F8A46427D}">
      <dsp:nvSpPr>
        <dsp:cNvPr id="0" name=""/>
        <dsp:cNvSpPr/>
      </dsp:nvSpPr>
      <dsp:spPr>
        <a:xfrm>
          <a:off x="1202395" y="4088702"/>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IMPRESCRITIBILIDADE DO DIREITO</a:t>
          </a:r>
        </a:p>
      </dsp:txBody>
      <dsp:txXfrm>
        <a:off x="1202395" y="4088702"/>
        <a:ext cx="1946403" cy="1167842"/>
      </dsp:txXfrm>
    </dsp:sp>
    <dsp:sp modelId="{E66F416B-6F13-403D-9935-39EDBC462338}">
      <dsp:nvSpPr>
        <dsp:cNvPr id="0" name=""/>
        <dsp:cNvSpPr/>
      </dsp:nvSpPr>
      <dsp:spPr>
        <a:xfrm>
          <a:off x="3343440" y="4088702"/>
          <a:ext cx="1946403" cy="1167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PROVAS</a:t>
          </a:r>
        </a:p>
      </dsp:txBody>
      <dsp:txXfrm>
        <a:off x="3343440" y="4088702"/>
        <a:ext cx="1946403" cy="11678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64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222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239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40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8DFA1846-DA80-1C48-A609-854EA85C59AD}"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8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073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305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1461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3/8/2021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4197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3/8/2021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4945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18C79C5D-2A6F-F04D-97DA-BEF2467B64E4}"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6857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3/8/2021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2517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3F8F6A-38DE-40AF-8CC3-86262F344E85}"/>
              </a:ext>
            </a:extLst>
          </p:cNvPr>
          <p:cNvSpPr>
            <a:spLocks noGrp="1"/>
          </p:cNvSpPr>
          <p:nvPr>
            <p:ph type="title"/>
          </p:nvPr>
        </p:nvSpPr>
        <p:spPr>
          <a:xfrm>
            <a:off x="7859485" y="634946"/>
            <a:ext cx="3690257" cy="1450757"/>
          </a:xfrm>
        </p:spPr>
        <p:txBody>
          <a:bodyPr>
            <a:normAutofit/>
          </a:bodyPr>
          <a:lstStyle/>
          <a:p>
            <a:r>
              <a:rPr lang="pt-BR" sz="4000" dirty="0"/>
              <a:t>ALLINE PEDROSA OISHI DELENA </a:t>
            </a:r>
          </a:p>
        </p:txBody>
      </p:sp>
      <p:pic>
        <p:nvPicPr>
          <p:cNvPr id="5" name="Espaço Reservado para Conteúdo 4">
            <a:extLst>
              <a:ext uri="{FF2B5EF4-FFF2-40B4-BE49-F238E27FC236}">
                <a16:creationId xmlns:a16="http://schemas.microsoft.com/office/drawing/2014/main" id="{E7C575EA-72B2-4BD4-AB4F-617DEBEFFC92}"/>
              </a:ext>
            </a:extLst>
          </p:cNvPr>
          <p:cNvPicPr>
            <a:picLocks noChangeAspect="1"/>
          </p:cNvPicPr>
          <p:nvPr/>
        </p:nvPicPr>
        <p:blipFill rotWithShape="1">
          <a:blip r:embed="rId2"/>
          <a:srcRect t="3735" r="3" b="19356"/>
          <a:stretch/>
        </p:blipFill>
        <p:spPr>
          <a:xfrm>
            <a:off x="633999" y="640081"/>
            <a:ext cx="6909801" cy="5314406"/>
          </a:xfrm>
          <a:prstGeom prst="rect">
            <a:avLst/>
          </a:prstGeom>
        </p:spPr>
      </p:pic>
      <p:cxnSp>
        <p:nvCxnSpPr>
          <p:cNvPr id="21"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FB3F904-A56B-4825-81DB-E4146F707B50}"/>
              </a:ext>
            </a:extLst>
          </p:cNvPr>
          <p:cNvSpPr>
            <a:spLocks noGrp="1"/>
          </p:cNvSpPr>
          <p:nvPr>
            <p:ph idx="1"/>
          </p:nvPr>
        </p:nvSpPr>
        <p:spPr>
          <a:xfrm>
            <a:off x="7859485" y="2198913"/>
            <a:ext cx="3690257" cy="3755565"/>
          </a:xfrm>
        </p:spPr>
        <p:txBody>
          <a:bodyPr>
            <a:normAutofit/>
          </a:bodyPr>
          <a:lstStyle/>
          <a:p>
            <a:endParaRPr lang="en-US" dirty="0"/>
          </a:p>
          <a:p>
            <a:endParaRPr lang="en-US" dirty="0"/>
          </a:p>
          <a:p>
            <a:pPr algn="just"/>
            <a:r>
              <a:rPr lang="en-US" dirty="0" err="1"/>
              <a:t>Procuradora</a:t>
            </a:r>
            <a:r>
              <a:rPr lang="en-US" dirty="0"/>
              <a:t> do </a:t>
            </a:r>
            <a:r>
              <a:rPr lang="en-US" dirty="0" err="1"/>
              <a:t>Trabalho</a:t>
            </a:r>
            <a:r>
              <a:rPr lang="en-US" dirty="0"/>
              <a:t> </a:t>
            </a:r>
            <a:r>
              <a:rPr lang="en-US" dirty="0" err="1"/>
              <a:t>em</a:t>
            </a:r>
            <a:r>
              <a:rPr lang="en-US" dirty="0"/>
              <a:t> São Paulo – </a:t>
            </a:r>
            <a:r>
              <a:rPr lang="en-US" dirty="0" err="1"/>
              <a:t>Coordenadora</a:t>
            </a:r>
            <a:r>
              <a:rPr lang="en-US" dirty="0"/>
              <a:t> Regional da </a:t>
            </a:r>
            <a:r>
              <a:rPr lang="en-US" dirty="0" err="1"/>
              <a:t>Coordenadoria</a:t>
            </a:r>
            <a:r>
              <a:rPr lang="en-US" dirty="0"/>
              <a:t> Nacional de </a:t>
            </a:r>
            <a:r>
              <a:rPr lang="en-US" dirty="0" err="1"/>
              <a:t>Erradicação</a:t>
            </a:r>
            <a:r>
              <a:rPr lang="en-US" dirty="0"/>
              <a:t> do </a:t>
            </a:r>
            <a:r>
              <a:rPr lang="en-US" dirty="0" err="1"/>
              <a:t>Trabalho</a:t>
            </a:r>
            <a:r>
              <a:rPr lang="en-US" dirty="0"/>
              <a:t> </a:t>
            </a:r>
            <a:r>
              <a:rPr lang="en-US" dirty="0" err="1"/>
              <a:t>Escravo</a:t>
            </a:r>
            <a:r>
              <a:rPr lang="en-US" dirty="0"/>
              <a:t> e </a:t>
            </a:r>
            <a:r>
              <a:rPr lang="en-US" dirty="0" err="1"/>
              <a:t>Enfrentamento</a:t>
            </a:r>
            <a:r>
              <a:rPr lang="en-US" dirty="0"/>
              <a:t> </a:t>
            </a:r>
            <a:r>
              <a:rPr lang="en-US" dirty="0" err="1"/>
              <a:t>ao</a:t>
            </a:r>
            <a:r>
              <a:rPr lang="en-US" dirty="0"/>
              <a:t> </a:t>
            </a:r>
            <a:r>
              <a:rPr lang="en-US" dirty="0" err="1"/>
              <a:t>Tráfico</a:t>
            </a:r>
            <a:r>
              <a:rPr lang="en-US" dirty="0"/>
              <a:t> de </a:t>
            </a:r>
            <a:r>
              <a:rPr lang="en-US" dirty="0" err="1"/>
              <a:t>Pessoas</a:t>
            </a:r>
            <a:r>
              <a:rPr lang="en-US" dirty="0"/>
              <a:t> - CONAETE</a:t>
            </a:r>
          </a:p>
        </p:txBody>
      </p:sp>
      <p:sp>
        <p:nvSpPr>
          <p:cNvPr id="22" name="Rectangle 15">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7">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455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ítulo 1">
            <a:extLst>
              <a:ext uri="{FF2B5EF4-FFF2-40B4-BE49-F238E27FC236}">
                <a16:creationId xmlns:a16="http://schemas.microsoft.com/office/drawing/2014/main" id="{8B52B5F5-658F-479C-ACFF-979366F2C46D}"/>
              </a:ext>
            </a:extLst>
          </p:cNvPr>
          <p:cNvSpPr>
            <a:spLocks noGrp="1"/>
          </p:cNvSpPr>
          <p:nvPr>
            <p:ph type="title"/>
          </p:nvPr>
        </p:nvSpPr>
        <p:spPr>
          <a:xfrm>
            <a:off x="1097280" y="4844374"/>
            <a:ext cx="10058400" cy="1188995"/>
          </a:xfrm>
        </p:spPr>
        <p:txBody>
          <a:bodyPr anchor="ctr">
            <a:normAutofit/>
          </a:bodyPr>
          <a:lstStyle/>
          <a:p>
            <a:pPr algn="ctr"/>
            <a:r>
              <a:rPr lang="pt-BR" sz="4100" dirty="0"/>
              <a:t>DIFICULDADES PARA ATUAÇÃO – QUESTÕES PRÁTICAS</a:t>
            </a:r>
          </a:p>
        </p:txBody>
      </p:sp>
      <p:graphicFrame>
        <p:nvGraphicFramePr>
          <p:cNvPr id="14" name="Espaço Reservado para Conteúdo 2">
            <a:extLst>
              <a:ext uri="{FF2B5EF4-FFF2-40B4-BE49-F238E27FC236}">
                <a16:creationId xmlns:a16="http://schemas.microsoft.com/office/drawing/2014/main" id="{FB14F4A0-A4EF-4F0B-B65B-105EE3E184E1}"/>
              </a:ext>
            </a:extLst>
          </p:cNvPr>
          <p:cNvGraphicFramePr>
            <a:graphicFrameLocks noGrp="1"/>
          </p:cNvGraphicFramePr>
          <p:nvPr>
            <p:ph idx="1"/>
            <p:extLst>
              <p:ext uri="{D42A27DB-BD31-4B8C-83A1-F6EECF244321}">
                <p14:modId xmlns:p14="http://schemas.microsoft.com/office/powerpoint/2010/main" val="3358847704"/>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068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F59C1-E6CB-4E85-9D2E-ADEE23BDB35F}"/>
              </a:ext>
            </a:extLst>
          </p:cNvPr>
          <p:cNvSpPr>
            <a:spLocks noGrp="1"/>
          </p:cNvSpPr>
          <p:nvPr>
            <p:ph type="title"/>
          </p:nvPr>
        </p:nvSpPr>
        <p:spPr>
          <a:xfrm>
            <a:off x="457200" y="594358"/>
            <a:ext cx="3200400" cy="4453891"/>
          </a:xfrm>
        </p:spPr>
        <p:txBody>
          <a:bodyPr>
            <a:normAutofit/>
          </a:bodyPr>
          <a:lstStyle/>
          <a:p>
            <a:r>
              <a:rPr lang="pt-BR" dirty="0"/>
              <a:t>DIFICULDADES PARA ATUAÇÃO – QUESTÕES PRÁTICAS</a:t>
            </a:r>
          </a:p>
        </p:txBody>
      </p:sp>
      <p:graphicFrame>
        <p:nvGraphicFramePr>
          <p:cNvPr id="6" name="Espaço Reservado para Conteúdo 2">
            <a:extLst>
              <a:ext uri="{FF2B5EF4-FFF2-40B4-BE49-F238E27FC236}">
                <a16:creationId xmlns:a16="http://schemas.microsoft.com/office/drawing/2014/main" id="{F063441D-BA46-4CCE-8F7A-E172D91EB700}"/>
              </a:ext>
            </a:extLst>
          </p:cNvPr>
          <p:cNvGraphicFramePr>
            <a:graphicFrameLocks noGrp="1"/>
          </p:cNvGraphicFramePr>
          <p:nvPr>
            <p:ph idx="1"/>
            <p:extLst>
              <p:ext uri="{D42A27DB-BD31-4B8C-83A1-F6EECF244321}">
                <p14:modId xmlns:p14="http://schemas.microsoft.com/office/powerpoint/2010/main" val="712167191"/>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Texto 3">
            <a:extLst>
              <a:ext uri="{FF2B5EF4-FFF2-40B4-BE49-F238E27FC236}">
                <a16:creationId xmlns:a16="http://schemas.microsoft.com/office/drawing/2014/main" id="{8814F0AF-3C20-41C7-ACE6-65C596555CEC}"/>
              </a:ext>
            </a:extLst>
          </p:cNvPr>
          <p:cNvSpPr>
            <a:spLocks noGrp="1"/>
          </p:cNvSpPr>
          <p:nvPr>
            <p:ph type="body" sz="half" idx="2"/>
          </p:nvPr>
        </p:nvSpPr>
        <p:spPr>
          <a:xfrm>
            <a:off x="457200" y="5667375"/>
            <a:ext cx="3200400" cy="637829"/>
          </a:xfrm>
        </p:spPr>
        <p:txBody>
          <a:bodyPr/>
          <a:lstStyle/>
          <a:p>
            <a:endParaRPr lang="pt-BR" dirty="0"/>
          </a:p>
        </p:txBody>
      </p:sp>
    </p:spTree>
    <p:extLst>
      <p:ext uri="{BB962C8B-B14F-4D97-AF65-F5344CB8AC3E}">
        <p14:creationId xmlns:p14="http://schemas.microsoft.com/office/powerpoint/2010/main" val="335655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C2DC6-3FC7-4398-BA6E-7D4C1AD0EFB5}"/>
              </a:ext>
            </a:extLst>
          </p:cNvPr>
          <p:cNvSpPr>
            <a:spLocks noGrp="1"/>
          </p:cNvSpPr>
          <p:nvPr>
            <p:ph type="title"/>
          </p:nvPr>
        </p:nvSpPr>
        <p:spPr/>
        <p:txBody>
          <a:bodyPr>
            <a:normAutofit/>
          </a:bodyPr>
          <a:lstStyle/>
          <a:p>
            <a:r>
              <a:rPr lang="pt-BR" sz="3200" dirty="0"/>
              <a:t>INVIOLABILIDADE DO DOMICÍLIO </a:t>
            </a:r>
          </a:p>
        </p:txBody>
      </p:sp>
      <p:sp>
        <p:nvSpPr>
          <p:cNvPr id="3" name="Espaço Reservado para Conteúdo 2">
            <a:extLst>
              <a:ext uri="{FF2B5EF4-FFF2-40B4-BE49-F238E27FC236}">
                <a16:creationId xmlns:a16="http://schemas.microsoft.com/office/drawing/2014/main" id="{83DEA817-552A-4015-8587-47A8F8379927}"/>
              </a:ext>
            </a:extLst>
          </p:cNvPr>
          <p:cNvSpPr>
            <a:spLocks noGrp="1"/>
          </p:cNvSpPr>
          <p:nvPr>
            <p:ph idx="1"/>
          </p:nvPr>
        </p:nvSpPr>
        <p:spPr/>
        <p:txBody>
          <a:bodyPr/>
          <a:lstStyle/>
          <a:p>
            <a:r>
              <a:rPr lang="pt-BR" dirty="0"/>
              <a:t>Lei 10.593/2002</a:t>
            </a:r>
          </a:p>
          <a:p>
            <a:r>
              <a:rPr lang="pt-BR" dirty="0"/>
              <a:t>Art. 11-A. A verificação, pelo Auditor-Fiscal do Trabalho, do cumprimento das normas que regem o trabalho do empregado doméstico, no âmbito do domicílio do empregador, dependerá de agendamento e de entendimento prévios entre a fiscalização e o empregador. § 1º A fiscalização deverá ter natureza prioritariamente orientadora. § 2º Será observado o critério de dupla visita para lavratura de auto de infração, salvo quando for constatada infração por falta de anotação na Carteira de Trabalho e Previdência Social ou, ainda, na ocorrência de reincidência, fraude, resistência ou embaraço à fiscalização. § 3º Durante a inspeção do trabalho referida no caput, o Auditor-Fiscal do Trabalho far-se-á acompanhar pelo empregador ou por alguém de sua família por este designado. (Artigo acrescido pela Lei Complementar nº 150, de 1/6/2015)</a:t>
            </a:r>
          </a:p>
        </p:txBody>
      </p:sp>
      <p:sp>
        <p:nvSpPr>
          <p:cNvPr id="4" name="Espaço Reservado para Texto 3">
            <a:extLst>
              <a:ext uri="{FF2B5EF4-FFF2-40B4-BE49-F238E27FC236}">
                <a16:creationId xmlns:a16="http://schemas.microsoft.com/office/drawing/2014/main" id="{59247349-4E07-440B-8703-39567B3FCCC2}"/>
              </a:ext>
            </a:extLst>
          </p:cNvPr>
          <p:cNvSpPr>
            <a:spLocks noGrp="1"/>
          </p:cNvSpPr>
          <p:nvPr>
            <p:ph type="body" sz="half" idx="2"/>
          </p:nvPr>
        </p:nvSpPr>
        <p:spPr/>
        <p:txBody>
          <a:bodyPr/>
          <a:lstStyle/>
          <a:p>
            <a:endParaRPr lang="pt-BR" dirty="0"/>
          </a:p>
        </p:txBody>
      </p:sp>
    </p:spTree>
    <p:extLst>
      <p:ext uri="{BB962C8B-B14F-4D97-AF65-F5344CB8AC3E}">
        <p14:creationId xmlns:p14="http://schemas.microsoft.com/office/powerpoint/2010/main" val="380593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BBCB5-99AC-416D-9DD3-163174B7607C}"/>
              </a:ext>
            </a:extLst>
          </p:cNvPr>
          <p:cNvSpPr>
            <a:spLocks noGrp="1"/>
          </p:cNvSpPr>
          <p:nvPr>
            <p:ph type="title"/>
          </p:nvPr>
        </p:nvSpPr>
        <p:spPr/>
        <p:txBody>
          <a:bodyPr/>
          <a:lstStyle/>
          <a:p>
            <a:r>
              <a:rPr lang="pt-BR" sz="3200" dirty="0"/>
              <a:t>INVIOLABILIDADE </a:t>
            </a:r>
            <a:r>
              <a:rPr lang="pt-BR" dirty="0"/>
              <a:t>DO DOMICÍLIO</a:t>
            </a:r>
          </a:p>
        </p:txBody>
      </p:sp>
      <p:sp>
        <p:nvSpPr>
          <p:cNvPr id="3" name="Espaço Reservado para Conteúdo 2">
            <a:extLst>
              <a:ext uri="{FF2B5EF4-FFF2-40B4-BE49-F238E27FC236}">
                <a16:creationId xmlns:a16="http://schemas.microsoft.com/office/drawing/2014/main" id="{75958CB9-4B38-4B4F-B3F8-5786F19F20AE}"/>
              </a:ext>
            </a:extLst>
          </p:cNvPr>
          <p:cNvSpPr>
            <a:spLocks noGrp="1"/>
          </p:cNvSpPr>
          <p:nvPr>
            <p:ph idx="1"/>
          </p:nvPr>
        </p:nvSpPr>
        <p:spPr>
          <a:xfrm>
            <a:off x="4375052" y="594359"/>
            <a:ext cx="6917788" cy="5394961"/>
          </a:xfrm>
        </p:spPr>
        <p:txBody>
          <a:bodyPr/>
          <a:lstStyle/>
          <a:p>
            <a:r>
              <a:rPr lang="pt-BR" dirty="0"/>
              <a:t> - penhora de bens (art. 846 do CPC)</a:t>
            </a:r>
          </a:p>
          <a:p>
            <a:pPr algn="just"/>
            <a:r>
              <a:rPr lang="pt-BR" dirty="0"/>
              <a:t> - Lei 13.301/2016 permite o ingresso forçado de agentes de fiscalização em imóveis públicos e particulares, para eliminação de criadouros do mosquito transmissor do vírus da dengue, </a:t>
            </a:r>
            <a:r>
              <a:rPr lang="pt-BR" dirty="0" err="1"/>
              <a:t>chikungunya</a:t>
            </a:r>
            <a:r>
              <a:rPr lang="pt-BR" dirty="0"/>
              <a:t> e </a:t>
            </a:r>
            <a:r>
              <a:rPr lang="pt-BR" dirty="0" err="1"/>
              <a:t>zika</a:t>
            </a:r>
            <a:r>
              <a:rPr lang="pt-BR" dirty="0"/>
              <a:t>, independentemente de recusa do interessado</a:t>
            </a:r>
          </a:p>
          <a:p>
            <a:pPr algn="just"/>
            <a:r>
              <a:rPr lang="pt-BR" dirty="0"/>
              <a:t>- possibilidade de expropriação, sem indenização, das propriedades em que se localize exploração de trabalho escravo (art. 243 da CF) demonstra a </a:t>
            </a:r>
            <a:r>
              <a:rPr lang="pt-BR" dirty="0" err="1"/>
              <a:t>pré-ponderação</a:t>
            </a:r>
            <a:r>
              <a:rPr lang="pt-BR" dirty="0"/>
              <a:t> do legislador constituinte numa dimensão de superlativa preocupação com o trabalho digno em comparação com a proteção da propriedade</a:t>
            </a:r>
          </a:p>
        </p:txBody>
      </p:sp>
      <p:sp>
        <p:nvSpPr>
          <p:cNvPr id="4" name="Espaço Reservado para Texto 3">
            <a:extLst>
              <a:ext uri="{FF2B5EF4-FFF2-40B4-BE49-F238E27FC236}">
                <a16:creationId xmlns:a16="http://schemas.microsoft.com/office/drawing/2014/main" id="{5B02294D-0560-499B-A581-313F2103C155}"/>
              </a:ext>
            </a:extLst>
          </p:cNvPr>
          <p:cNvSpPr>
            <a:spLocks noGrp="1"/>
          </p:cNvSpPr>
          <p:nvPr>
            <p:ph type="body" sz="half" idx="2"/>
          </p:nvPr>
        </p:nvSpPr>
        <p:spPr/>
        <p:txBody>
          <a:bodyPr/>
          <a:lstStyle/>
          <a:p>
            <a:r>
              <a:rPr lang="pt-BR" sz="4000" dirty="0"/>
              <a:t>EXCEÇÕES LEGAIS </a:t>
            </a:r>
          </a:p>
          <a:p>
            <a:endParaRPr lang="pt-BR" dirty="0"/>
          </a:p>
        </p:txBody>
      </p:sp>
    </p:spTree>
    <p:extLst>
      <p:ext uri="{BB962C8B-B14F-4D97-AF65-F5344CB8AC3E}">
        <p14:creationId xmlns:p14="http://schemas.microsoft.com/office/powerpoint/2010/main" val="44903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874B0-6958-428A-BC39-DD8C301F74FA}"/>
              </a:ext>
            </a:extLst>
          </p:cNvPr>
          <p:cNvSpPr>
            <a:spLocks noGrp="1"/>
          </p:cNvSpPr>
          <p:nvPr>
            <p:ph type="title"/>
          </p:nvPr>
        </p:nvSpPr>
        <p:spPr/>
        <p:txBody>
          <a:bodyPr/>
          <a:lstStyle/>
          <a:p>
            <a:r>
              <a:rPr lang="pt-BR" dirty="0"/>
              <a:t>DEFERIMENTO DA LIMINAR </a:t>
            </a:r>
          </a:p>
        </p:txBody>
      </p:sp>
      <p:sp>
        <p:nvSpPr>
          <p:cNvPr id="3" name="Espaço Reservado para Conteúdo 2">
            <a:extLst>
              <a:ext uri="{FF2B5EF4-FFF2-40B4-BE49-F238E27FC236}">
                <a16:creationId xmlns:a16="http://schemas.microsoft.com/office/drawing/2014/main" id="{3BBBA1CC-3D08-41A6-8539-19736B6CB402}"/>
              </a:ext>
            </a:extLst>
          </p:cNvPr>
          <p:cNvSpPr>
            <a:spLocks noGrp="1"/>
          </p:cNvSpPr>
          <p:nvPr>
            <p:ph idx="1"/>
          </p:nvPr>
        </p:nvSpPr>
        <p:spPr>
          <a:xfrm>
            <a:off x="4362450" y="731520"/>
            <a:ext cx="6930390" cy="5257800"/>
          </a:xfrm>
        </p:spPr>
        <p:txBody>
          <a:bodyPr>
            <a:normAutofit fontScale="92500" lnSpcReduction="10000"/>
          </a:bodyPr>
          <a:lstStyle/>
          <a:p>
            <a:r>
              <a:rPr lang="pt-BR" dirty="0"/>
              <a:t>Somente pela inspeção in loco poderá o parquet averiguar eventual trabalho em condições análogas à de escravo</a:t>
            </a:r>
          </a:p>
          <a:p>
            <a:r>
              <a:rPr lang="pt-BR" dirty="0"/>
              <a:t>Há perigo de dano ou risco ao resultado útil do processo, pois a falta do elemento surpresa à averiguação e resolução da situação pode não apenas inviabilizar a correção das irregularidades, como também sujeitar a vítima a um quadro de represálias</a:t>
            </a:r>
          </a:p>
          <a:p>
            <a:r>
              <a:rPr lang="pt-BR" dirty="0"/>
              <a:t>NÃO PODE INTIMAR DENUNCIADO PARA MANIFESTAÇÃO</a:t>
            </a:r>
          </a:p>
          <a:p>
            <a:endParaRPr lang="pt-BR" dirty="0"/>
          </a:p>
          <a:p>
            <a:r>
              <a:rPr lang="pt-BR" i="1" dirty="0"/>
              <a:t>“a verificação objetiva dos fatos noticiados</a:t>
            </a:r>
          </a:p>
          <a:p>
            <a:r>
              <a:rPr lang="pt-BR" i="1" dirty="0"/>
              <a:t>jamais poderia prescindir da diligência in loco, haja vista a forma</a:t>
            </a:r>
          </a:p>
          <a:p>
            <a:r>
              <a:rPr lang="pt-BR" i="1" dirty="0"/>
              <a:t>como se desenvolve a moderna escravidão doméstica, sob aspecto</a:t>
            </a:r>
          </a:p>
          <a:p>
            <a:r>
              <a:rPr lang="pt-BR" i="1" dirty="0"/>
              <a:t>ensurdecedor e enigmático, mascarado, às vezes, </a:t>
            </a:r>
            <a:r>
              <a:rPr lang="pt-BR" b="1" i="1" dirty="0"/>
              <a:t>por estranhos laços</a:t>
            </a:r>
          </a:p>
          <a:p>
            <a:r>
              <a:rPr lang="pt-BR" b="1" i="1" dirty="0"/>
              <a:t>de amizade e sujeição, familiaridade e servilismo”</a:t>
            </a:r>
            <a:endParaRPr lang="pt-BR" i="1" dirty="0"/>
          </a:p>
          <a:p>
            <a:r>
              <a:rPr lang="pt-BR" i="1" dirty="0"/>
              <a:t>Juiz Bruno Andrade de Macedo - RJ</a:t>
            </a:r>
            <a:endParaRPr lang="pt-BR" dirty="0"/>
          </a:p>
          <a:p>
            <a:endParaRPr lang="pt-BR" dirty="0"/>
          </a:p>
        </p:txBody>
      </p:sp>
      <p:sp>
        <p:nvSpPr>
          <p:cNvPr id="4" name="Espaço Reservado para Texto 3">
            <a:extLst>
              <a:ext uri="{FF2B5EF4-FFF2-40B4-BE49-F238E27FC236}">
                <a16:creationId xmlns:a16="http://schemas.microsoft.com/office/drawing/2014/main" id="{3387BA06-5357-4B96-AA72-4738E42FD782}"/>
              </a:ext>
            </a:extLst>
          </p:cNvPr>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465511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A7C0C-92F7-404D-966D-89B3E197533F}"/>
              </a:ext>
            </a:extLst>
          </p:cNvPr>
          <p:cNvSpPr>
            <a:spLocks noGrp="1"/>
          </p:cNvSpPr>
          <p:nvPr>
            <p:ph type="title"/>
          </p:nvPr>
        </p:nvSpPr>
        <p:spPr>
          <a:xfrm>
            <a:off x="457200" y="594358"/>
            <a:ext cx="3200400" cy="3044191"/>
          </a:xfrm>
        </p:spPr>
        <p:txBody>
          <a:bodyPr>
            <a:normAutofit/>
          </a:bodyPr>
          <a:lstStyle/>
          <a:p>
            <a:r>
              <a:rPr lang="pt-BR" sz="2800" dirty="0"/>
              <a:t>IMPRESCRITIBILIDADE DO DIREITO</a:t>
            </a:r>
          </a:p>
        </p:txBody>
      </p:sp>
      <p:sp>
        <p:nvSpPr>
          <p:cNvPr id="3" name="Espaço Reservado para Conteúdo 2">
            <a:extLst>
              <a:ext uri="{FF2B5EF4-FFF2-40B4-BE49-F238E27FC236}">
                <a16:creationId xmlns:a16="http://schemas.microsoft.com/office/drawing/2014/main" id="{2B0D9A1C-13DA-4C90-8BBD-2F2902C50EEC}"/>
              </a:ext>
            </a:extLst>
          </p:cNvPr>
          <p:cNvSpPr>
            <a:spLocks noGrp="1"/>
          </p:cNvSpPr>
          <p:nvPr>
            <p:ph idx="1"/>
          </p:nvPr>
        </p:nvSpPr>
        <p:spPr>
          <a:xfrm>
            <a:off x="4800600" y="409575"/>
            <a:ext cx="6492240" cy="5924550"/>
          </a:xfrm>
        </p:spPr>
        <p:txBody>
          <a:bodyPr>
            <a:normAutofit lnSpcReduction="10000"/>
          </a:bodyPr>
          <a:lstStyle/>
          <a:p>
            <a:r>
              <a:rPr lang="pt-BR" dirty="0"/>
              <a:t>“</a:t>
            </a:r>
            <a:r>
              <a:rPr lang="pt-BR" i="1" dirty="0"/>
              <a:t>Portanto, como visto acima, a Convenção Americana de Direitos Humanos (que no artigo 6o proíbe, expressamente, o trabalho escravo, sem admitir exceções em nenhuma circunstância, mesmo em casos de guerras e perigos públicos) é texto supra legal, hierarquicamente acima da CLT e demais textos trabalhistas, de sorte que a prescrição prevista no artigo 11 do diploma consolidado não a atinge.</a:t>
            </a:r>
          </a:p>
          <a:p>
            <a:r>
              <a:rPr lang="pt-BR" i="1" dirty="0"/>
              <a:t>Da mesma forma, o artigo 7o da Constituição Federal trata dos direitos do trabalhador e não do escravo (ou do equiparado a ele), razão pela qual, da mesma forma, a prescrição do referido texto maior não se aplica a casos como o dos autos.</a:t>
            </a:r>
          </a:p>
          <a:p>
            <a:r>
              <a:rPr lang="pt-BR" b="1" i="1" dirty="0"/>
              <a:t>Destarte, face à importância internacional da proibição do trabalho escravo, relacionado ao bem jurídico da liberdade, essencial ao ser humano, considero que não há prescrição prevista para tal tipo jurídico no universo do direito do trabalho e afasto a declaração em sentido contrário, constante da brilhante sentença proferida pela origem</a:t>
            </a:r>
            <a:r>
              <a:rPr lang="pt-BR" dirty="0"/>
              <a:t>.” </a:t>
            </a:r>
          </a:p>
          <a:p>
            <a:r>
              <a:rPr lang="pt-BR" dirty="0"/>
              <a:t>DES. PAULO SERGIO JAKUTIS (RO 1002309-66.2016.5.02.008.8)</a:t>
            </a:r>
          </a:p>
        </p:txBody>
      </p:sp>
      <p:sp>
        <p:nvSpPr>
          <p:cNvPr id="4" name="Espaço Reservado para Texto 3">
            <a:extLst>
              <a:ext uri="{FF2B5EF4-FFF2-40B4-BE49-F238E27FC236}">
                <a16:creationId xmlns:a16="http://schemas.microsoft.com/office/drawing/2014/main" id="{DED0F500-2719-4F9F-82FC-642A85B22728}"/>
              </a:ext>
            </a:extLst>
          </p:cNvPr>
          <p:cNvSpPr>
            <a:spLocks noGrp="1"/>
          </p:cNvSpPr>
          <p:nvPr>
            <p:ph type="body" sz="half" idx="2"/>
          </p:nvPr>
        </p:nvSpPr>
        <p:spPr>
          <a:xfrm>
            <a:off x="457200" y="6259484"/>
            <a:ext cx="3200400" cy="74641"/>
          </a:xfrm>
        </p:spPr>
        <p:txBody>
          <a:bodyPr>
            <a:normAutofit fontScale="25000" lnSpcReduction="20000"/>
          </a:bodyPr>
          <a:lstStyle/>
          <a:p>
            <a:endParaRPr lang="pt-BR" dirty="0"/>
          </a:p>
        </p:txBody>
      </p:sp>
    </p:spTree>
    <p:extLst>
      <p:ext uri="{BB962C8B-B14F-4D97-AF65-F5344CB8AC3E}">
        <p14:creationId xmlns:p14="http://schemas.microsoft.com/office/powerpoint/2010/main" val="91595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933958-9295-4D52-BFF2-97A3D6583DA4}"/>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a:solidFill>
                  <a:schemeClr val="tx1">
                    <a:lumMod val="85000"/>
                    <a:lumOff val="15000"/>
                  </a:schemeClr>
                </a:solidFill>
              </a:rPr>
              <a:t>CASOS CONCRETOS</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88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DB886A8-4F36-4F13-A985-B9131FF381B8}"/>
              </a:ext>
            </a:extLst>
          </p:cNvPr>
          <p:cNvSpPr>
            <a:spLocks noGrp="1"/>
          </p:cNvSpPr>
          <p:nvPr>
            <p:ph type="title"/>
          </p:nvPr>
        </p:nvSpPr>
        <p:spPr/>
        <p:txBody>
          <a:bodyPr/>
          <a:lstStyle/>
          <a:p>
            <a:endParaRPr lang="pt-BR"/>
          </a:p>
        </p:txBody>
      </p:sp>
      <p:sp>
        <p:nvSpPr>
          <p:cNvPr id="7" name="Espaço Reservado para Conteúdo 6">
            <a:extLst>
              <a:ext uri="{FF2B5EF4-FFF2-40B4-BE49-F238E27FC236}">
                <a16:creationId xmlns:a16="http://schemas.microsoft.com/office/drawing/2014/main" id="{21FB15D0-A231-4D1A-AC38-3B826FA9EBE5}"/>
              </a:ext>
            </a:extLst>
          </p:cNvPr>
          <p:cNvSpPr>
            <a:spLocks noGrp="1"/>
          </p:cNvSpPr>
          <p:nvPr>
            <p:ph idx="1"/>
          </p:nvPr>
        </p:nvSpPr>
        <p:spPr/>
        <p:txBody>
          <a:bodyPr/>
          <a:lstStyle/>
          <a:p>
            <a:r>
              <a:rPr lang="pt-BR" sz="4000" dirty="0">
                <a:latin typeface="Algerian" panose="04020705040A02060702" pitchFamily="82" charset="0"/>
                <a:cs typeface="Aparajita" panose="020B0502040204020203" pitchFamily="18" charset="0"/>
              </a:rPr>
              <a:t>Polícia indicia professora por manter empregada sem sair de casa e sem salário por 14 anos</a:t>
            </a:r>
          </a:p>
          <a:p>
            <a:endParaRPr lang="pt-BR" dirty="0"/>
          </a:p>
          <a:p>
            <a:r>
              <a:rPr lang="pt-BR" dirty="0"/>
              <a:t>por Correio Forense há 13 anos</a:t>
            </a:r>
          </a:p>
        </p:txBody>
      </p:sp>
    </p:spTree>
    <p:extLst>
      <p:ext uri="{BB962C8B-B14F-4D97-AF65-F5344CB8AC3E}">
        <p14:creationId xmlns:p14="http://schemas.microsoft.com/office/powerpoint/2010/main" val="176484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98CF66-8B35-4196-B788-61273285A0C7}"/>
              </a:ext>
            </a:extLst>
          </p:cNvPr>
          <p:cNvSpPr>
            <a:spLocks noGrp="1"/>
          </p:cNvSpPr>
          <p:nvPr>
            <p:ph type="title"/>
          </p:nvPr>
        </p:nvSpPr>
        <p:spPr/>
        <p:txBody>
          <a:bodyPr/>
          <a:lstStyle/>
          <a:p>
            <a:r>
              <a:rPr lang="pt-BR" dirty="0"/>
              <a:t>CONDIÇÕES DEGRADANTES</a:t>
            </a:r>
          </a:p>
        </p:txBody>
      </p:sp>
      <p:pic>
        <p:nvPicPr>
          <p:cNvPr id="7" name="Espaço Reservado para Conteúdo 6">
            <a:extLst>
              <a:ext uri="{FF2B5EF4-FFF2-40B4-BE49-F238E27FC236}">
                <a16:creationId xmlns:a16="http://schemas.microsoft.com/office/drawing/2014/main" id="{FE3BF595-701C-4B9E-8ABE-AE17734C7D03}"/>
              </a:ext>
            </a:extLst>
          </p:cNvPr>
          <p:cNvPicPr>
            <a:picLocks noGrp="1" noChangeAspect="1"/>
          </p:cNvPicPr>
          <p:nvPr>
            <p:ph idx="1"/>
          </p:nvPr>
        </p:nvPicPr>
        <p:blipFill>
          <a:blip r:embed="rId2"/>
          <a:stretch>
            <a:fillRect/>
          </a:stretch>
        </p:blipFill>
        <p:spPr>
          <a:xfrm>
            <a:off x="3515620" y="1846263"/>
            <a:ext cx="5221085" cy="4022725"/>
          </a:xfrm>
          <a:prstGeom prst="rect">
            <a:avLst/>
          </a:prstGeom>
        </p:spPr>
      </p:pic>
    </p:spTree>
    <p:extLst>
      <p:ext uri="{BB962C8B-B14F-4D97-AF65-F5344CB8AC3E}">
        <p14:creationId xmlns:p14="http://schemas.microsoft.com/office/powerpoint/2010/main" val="108853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7AD84-5C13-4C32-BE73-57D83B421AB4}"/>
              </a:ext>
            </a:extLst>
          </p:cNvPr>
          <p:cNvSpPr>
            <a:spLocks noGrp="1"/>
          </p:cNvSpPr>
          <p:nvPr>
            <p:ph type="title"/>
          </p:nvPr>
        </p:nvSpPr>
        <p:spPr/>
        <p:txBody>
          <a:bodyPr/>
          <a:lstStyle/>
          <a:p>
            <a:r>
              <a:rPr lang="pt-BR" dirty="0"/>
              <a:t>ATUAÇÃO DO MPT  - Ofícios Especializados</a:t>
            </a:r>
          </a:p>
        </p:txBody>
      </p:sp>
      <p:sp>
        <p:nvSpPr>
          <p:cNvPr id="3" name="Espaço Reservado para Conteúdo 2">
            <a:extLst>
              <a:ext uri="{FF2B5EF4-FFF2-40B4-BE49-F238E27FC236}">
                <a16:creationId xmlns:a16="http://schemas.microsoft.com/office/drawing/2014/main" id="{A6A9E448-DB1B-47AC-94E0-C9832A7EACD7}"/>
              </a:ext>
            </a:extLst>
          </p:cNvPr>
          <p:cNvSpPr>
            <a:spLocks noGrp="1"/>
          </p:cNvSpPr>
          <p:nvPr>
            <p:ph idx="1"/>
          </p:nvPr>
        </p:nvSpPr>
        <p:spPr/>
        <p:txBody>
          <a:bodyPr/>
          <a:lstStyle/>
          <a:p>
            <a:r>
              <a:rPr lang="pt-BR" dirty="0"/>
              <a:t> A atuação do MPT estrutura-se com base na divisão em COORDENADORIAS TEMÁTICAS </a:t>
            </a:r>
          </a:p>
          <a:p>
            <a:r>
              <a:rPr lang="pt-BR" b="1" dirty="0"/>
              <a:t>COORDINFÂNCIA </a:t>
            </a:r>
            <a:r>
              <a:rPr lang="pt-BR" dirty="0"/>
              <a:t>– Coordenadoria Nacional de Combate à Exploração do Trabalho da Criança e do Adolescente </a:t>
            </a:r>
          </a:p>
          <a:p>
            <a:r>
              <a:rPr lang="pt-BR" b="1" dirty="0"/>
              <a:t>CONAETE</a:t>
            </a:r>
            <a:r>
              <a:rPr lang="pt-BR" dirty="0"/>
              <a:t> – Coordenadoria Nacional de Erradicação do Trabalho Escravo e Enfrentamento ao Tráfico de Pessoas</a:t>
            </a:r>
          </a:p>
          <a:p>
            <a:r>
              <a:rPr lang="pt-BR" b="1" dirty="0"/>
              <a:t>COORDIGUALDADE</a:t>
            </a:r>
            <a:r>
              <a:rPr lang="pt-BR" dirty="0"/>
              <a:t> – Coordenadoria Nacional de Promoção de Igualdade de Oportunidades</a:t>
            </a:r>
          </a:p>
          <a:p>
            <a:r>
              <a:rPr lang="pt-BR" b="1" dirty="0"/>
              <a:t>CONAFRET</a:t>
            </a:r>
            <a:r>
              <a:rPr lang="pt-BR" dirty="0"/>
              <a:t> – Coordenadoria Nacional de Combate às Fraudes nas Relações de Trabalho</a:t>
            </a:r>
          </a:p>
          <a:p>
            <a:r>
              <a:rPr lang="pt-BR" b="1" dirty="0"/>
              <a:t>CONAP</a:t>
            </a:r>
            <a:r>
              <a:rPr lang="pt-BR" dirty="0"/>
              <a:t> – Coordenadoria Nacional de Promoção da Regularidade do Trabalho na Administração Pública</a:t>
            </a:r>
          </a:p>
          <a:p>
            <a:r>
              <a:rPr lang="pt-BR" b="1" dirty="0"/>
              <a:t>CODEMAT</a:t>
            </a:r>
            <a:r>
              <a:rPr lang="pt-BR" dirty="0"/>
              <a:t> – Coordenadoria Nacional de Defesa do Meio Ambiente do Trabalho </a:t>
            </a:r>
          </a:p>
          <a:p>
            <a:endParaRPr lang="pt-BR" dirty="0"/>
          </a:p>
          <a:p>
            <a:endParaRPr lang="pt-BR" dirty="0"/>
          </a:p>
          <a:p>
            <a:endParaRPr lang="pt-BR" dirty="0"/>
          </a:p>
        </p:txBody>
      </p:sp>
      <p:sp>
        <p:nvSpPr>
          <p:cNvPr id="4" name="Espaço Reservado para Texto 3">
            <a:extLst>
              <a:ext uri="{FF2B5EF4-FFF2-40B4-BE49-F238E27FC236}">
                <a16:creationId xmlns:a16="http://schemas.microsoft.com/office/drawing/2014/main" id="{FFFD511F-C6CF-4CD5-B3BD-F0AC245D81FD}"/>
              </a:ext>
            </a:extLst>
          </p:cNvPr>
          <p:cNvSpPr>
            <a:spLocks noGrp="1"/>
          </p:cNvSpPr>
          <p:nvPr>
            <p:ph type="body" sz="half" idx="2"/>
          </p:nvPr>
        </p:nvSpPr>
        <p:spPr/>
        <p:txBody>
          <a:bodyPr/>
          <a:lstStyle/>
          <a:p>
            <a:endParaRPr lang="pt-BR" dirty="0"/>
          </a:p>
        </p:txBody>
      </p:sp>
    </p:spTree>
    <p:extLst>
      <p:ext uri="{BB962C8B-B14F-4D97-AF65-F5344CB8AC3E}">
        <p14:creationId xmlns:p14="http://schemas.microsoft.com/office/powerpoint/2010/main" val="39864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BEDDB-0357-4733-9EAF-EB00BE042D7B}"/>
              </a:ext>
            </a:extLst>
          </p:cNvPr>
          <p:cNvSpPr>
            <a:spLocks noGrp="1"/>
          </p:cNvSpPr>
          <p:nvPr>
            <p:ph type="title"/>
          </p:nvPr>
        </p:nvSpPr>
        <p:spPr/>
        <p:txBody>
          <a:bodyPr/>
          <a:lstStyle/>
          <a:p>
            <a:r>
              <a:rPr lang="pt-BR" dirty="0"/>
              <a:t>ATUAÇÃO DO MPT  - Ofícios Especializados</a:t>
            </a:r>
          </a:p>
        </p:txBody>
      </p:sp>
      <p:sp>
        <p:nvSpPr>
          <p:cNvPr id="3" name="Espaço Reservado para Conteúdo 2">
            <a:extLst>
              <a:ext uri="{FF2B5EF4-FFF2-40B4-BE49-F238E27FC236}">
                <a16:creationId xmlns:a16="http://schemas.microsoft.com/office/drawing/2014/main" id="{58AC8D14-FE3A-49AA-AFC4-414CCE60C17F}"/>
              </a:ext>
            </a:extLst>
          </p:cNvPr>
          <p:cNvSpPr>
            <a:spLocks noGrp="1"/>
          </p:cNvSpPr>
          <p:nvPr>
            <p:ph idx="1"/>
          </p:nvPr>
        </p:nvSpPr>
        <p:spPr/>
        <p:txBody>
          <a:bodyPr/>
          <a:lstStyle/>
          <a:p>
            <a:pPr marL="0" indent="0">
              <a:buNone/>
            </a:pPr>
            <a:r>
              <a:rPr lang="pt-BR" b="1" dirty="0"/>
              <a:t>CONALIS</a:t>
            </a:r>
            <a:r>
              <a:rPr lang="pt-BR" dirty="0"/>
              <a:t> – Coordenadoria Nacional de Promoção da Liberdade Sindical e do Diálogo Social</a:t>
            </a:r>
          </a:p>
          <a:p>
            <a:pPr marL="0" indent="0">
              <a:buNone/>
            </a:pPr>
            <a:r>
              <a:rPr lang="pt-BR" b="1" dirty="0"/>
              <a:t>CONATPA</a:t>
            </a:r>
            <a:r>
              <a:rPr lang="pt-BR" dirty="0"/>
              <a:t> – Coordenadoria Nacional do Trabalho Portuário e Aquaviário</a:t>
            </a:r>
          </a:p>
          <a:p>
            <a:pPr marL="0" indent="0">
              <a:buNone/>
            </a:pPr>
            <a:endParaRPr lang="pt-BR" dirty="0"/>
          </a:p>
          <a:p>
            <a:pPr marL="0" indent="0">
              <a:buNone/>
            </a:pPr>
            <a:endParaRPr lang="pt-BR" dirty="0"/>
          </a:p>
          <a:p>
            <a:pPr marL="0" indent="0" algn="ctr">
              <a:buNone/>
            </a:pPr>
            <a:r>
              <a:rPr lang="pt-BR" dirty="0"/>
              <a:t>Numero de </a:t>
            </a:r>
            <a:r>
              <a:rPr lang="pt-BR" dirty="0" err="1"/>
              <a:t>NFs</a:t>
            </a:r>
            <a:r>
              <a:rPr lang="pt-BR" dirty="0"/>
              <a:t> DISTRIBUÍDAS EM 2020 – 10.124</a:t>
            </a:r>
          </a:p>
          <a:p>
            <a:pPr marL="0" indent="0" algn="ctr">
              <a:buNone/>
            </a:pPr>
            <a:r>
              <a:rPr lang="pt-BR" dirty="0"/>
              <a:t>AÇÕES AJUIZADAS - 283</a:t>
            </a:r>
          </a:p>
          <a:p>
            <a:pPr marL="0" indent="0">
              <a:buNone/>
            </a:pPr>
            <a:endParaRPr lang="pt-BR" dirty="0"/>
          </a:p>
          <a:p>
            <a:pPr marL="0" indent="0">
              <a:buNone/>
            </a:pPr>
            <a:endParaRPr lang="pt-BR" dirty="0"/>
          </a:p>
        </p:txBody>
      </p:sp>
      <p:sp>
        <p:nvSpPr>
          <p:cNvPr id="4" name="Espaço Reservado para Texto 3">
            <a:extLst>
              <a:ext uri="{FF2B5EF4-FFF2-40B4-BE49-F238E27FC236}">
                <a16:creationId xmlns:a16="http://schemas.microsoft.com/office/drawing/2014/main" id="{E1EFF90E-51AC-4DC4-A711-1C891A3B50BB}"/>
              </a:ext>
            </a:extLst>
          </p:cNvPr>
          <p:cNvSpPr>
            <a:spLocks noGrp="1"/>
          </p:cNvSpPr>
          <p:nvPr>
            <p:ph type="body" sz="half" idx="2"/>
          </p:nvPr>
        </p:nvSpPr>
        <p:spPr/>
        <p:txBody>
          <a:bodyPr/>
          <a:lstStyle/>
          <a:p>
            <a:endParaRPr lang="pt-BR" dirty="0"/>
          </a:p>
        </p:txBody>
      </p:sp>
    </p:spTree>
    <p:extLst>
      <p:ext uri="{BB962C8B-B14F-4D97-AF65-F5344CB8AC3E}">
        <p14:creationId xmlns:p14="http://schemas.microsoft.com/office/powerpoint/2010/main" val="150060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621C6F49-8D93-4A1F-94E2-9A4BA721A8CC}"/>
              </a:ext>
            </a:extLst>
          </p:cNvPr>
          <p:cNvSpPr>
            <a:spLocks noGrp="1"/>
          </p:cNvSpPr>
          <p:nvPr>
            <p:ph type="title"/>
          </p:nvPr>
        </p:nvSpPr>
        <p:spPr>
          <a:xfrm>
            <a:off x="492370" y="605896"/>
            <a:ext cx="3084844" cy="5646208"/>
          </a:xfrm>
        </p:spPr>
        <p:txBody>
          <a:bodyPr anchor="ctr">
            <a:normAutofit/>
          </a:bodyPr>
          <a:lstStyle/>
          <a:p>
            <a:r>
              <a:rPr lang="pt-BR" sz="3600">
                <a:solidFill>
                  <a:srgbClr val="FFFFFF"/>
                </a:solidFill>
              </a:rPr>
              <a:t>O </a:t>
            </a:r>
            <a:r>
              <a:rPr lang="pt-BR" sz="3600" b="1">
                <a:solidFill>
                  <a:srgbClr val="FFFFFF"/>
                </a:solidFill>
              </a:rPr>
              <a:t>TRABALHO</a:t>
            </a:r>
            <a:r>
              <a:rPr lang="pt-BR" sz="3600">
                <a:solidFill>
                  <a:srgbClr val="FFFFFF"/>
                </a:solidFill>
              </a:rPr>
              <a:t> </a:t>
            </a:r>
            <a:r>
              <a:rPr lang="pt-BR" sz="3600" b="1">
                <a:solidFill>
                  <a:srgbClr val="FFFFFF"/>
                </a:solidFill>
              </a:rPr>
              <a:t>DOMÉSTICO</a:t>
            </a:r>
            <a:r>
              <a:rPr lang="pt-BR" sz="3600">
                <a:solidFill>
                  <a:srgbClr val="FFFFFF"/>
                </a:solidFill>
              </a:rPr>
              <a:t> NO BRASIL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4DF5B648-AD25-4ED7-9A4A-08E886007E06}"/>
              </a:ext>
            </a:extLst>
          </p:cNvPr>
          <p:cNvSpPr>
            <a:spLocks noGrp="1"/>
          </p:cNvSpPr>
          <p:nvPr>
            <p:ph idx="1"/>
          </p:nvPr>
        </p:nvSpPr>
        <p:spPr>
          <a:xfrm>
            <a:off x="4742016" y="605896"/>
            <a:ext cx="6413663" cy="5646208"/>
          </a:xfrm>
        </p:spPr>
        <p:txBody>
          <a:bodyPr anchor="ctr">
            <a:normAutofit/>
          </a:bodyPr>
          <a:lstStyle/>
          <a:p>
            <a:pPr marL="0" indent="0">
              <a:buNone/>
            </a:pPr>
            <a:endParaRPr lang="pt-BR" sz="1400" dirty="0"/>
          </a:p>
          <a:p>
            <a:pPr marL="0" indent="0">
              <a:buNone/>
            </a:pPr>
            <a:r>
              <a:rPr lang="pt-BR" sz="1400" dirty="0"/>
              <a:t> - ESCRAVIDÃO LEGAL  - PATRIARCARDO BRANCO, SENHOR, AMA DE LEITE , PRETA VELHA BABÁ</a:t>
            </a:r>
          </a:p>
          <a:p>
            <a:pPr marL="0" indent="0">
              <a:buNone/>
            </a:pPr>
            <a:r>
              <a:rPr lang="pt-BR" sz="1400" dirty="0"/>
              <a:t> - RESQUÍCIOS DA ESCRAVIDÃO: BABAS DE BRANCO, ELEVADOR DE SERVIÇO, RECONHECIMENTO TARDIO DE DIREITOS TRABALHISTAS – PRECARIEDADE E SUPRESSÃO DE DIREITOS </a:t>
            </a:r>
          </a:p>
          <a:p>
            <a:pPr marL="457200" indent="-457200">
              <a:buFont typeface="+mj-lt"/>
              <a:buAutoNum type="arabicPeriod"/>
            </a:pPr>
            <a:r>
              <a:rPr lang="pt-BR" sz="1400" dirty="0"/>
              <a:t>(PRIMEIROS DIREITOS DATAM DA LEI 5.959/1972</a:t>
            </a:r>
          </a:p>
          <a:p>
            <a:pPr marL="457200" indent="-457200">
              <a:buFont typeface="+mj-lt"/>
              <a:buAutoNum type="arabicPeriod"/>
            </a:pPr>
            <a:r>
              <a:rPr lang="pt-BR" sz="1400" dirty="0"/>
              <a:t>PEC DAS DOMÉSTICAS – EC 72/2013 – IGUALOU OS DIREITOS DOS TRABALHADORES DOMÉSTICOS AOS DEMAIS TRABALHADORES URBANOS E RURAIS</a:t>
            </a:r>
          </a:p>
          <a:p>
            <a:pPr marL="457200" indent="-457200">
              <a:buFont typeface="+mj-lt"/>
              <a:buAutoNum type="arabicPeriod"/>
            </a:pPr>
            <a:r>
              <a:rPr lang="pt-BR" sz="1400" dirty="0"/>
              <a:t>LC 150/15 REGULAMENTAÇÃO DESSES DIREITOS</a:t>
            </a:r>
          </a:p>
          <a:p>
            <a:pPr marL="457200" indent="-457200">
              <a:buFont typeface="+mj-lt"/>
              <a:buAutoNum type="arabicPeriod"/>
            </a:pPr>
            <a:r>
              <a:rPr lang="pt-BR" sz="1400" dirty="0"/>
              <a:t>ACESSO FACULTATIVO AO FGTS e SEGURO-DESMPREGO EM 2001/ OBRIGATÓRIO EM 2015</a:t>
            </a:r>
          </a:p>
          <a:p>
            <a:pPr marL="457200" indent="-457200">
              <a:buFont typeface="+mj-lt"/>
              <a:buAutoNum type="arabicPeriod"/>
            </a:pPr>
            <a:r>
              <a:rPr lang="pt-BR" sz="1400" dirty="0"/>
              <a:t>PROIBIÇÃO DO DESCONTO DA ALIMENTAÇÃO EM 2006</a:t>
            </a:r>
          </a:p>
          <a:p>
            <a:pPr marL="457200" indent="-457200">
              <a:buFont typeface="+mj-lt"/>
              <a:buAutoNum type="arabicPeriod"/>
            </a:pPr>
            <a:r>
              <a:rPr lang="pt-BR" sz="1400" dirty="0"/>
              <a:t>AUSÊNCIA, ATÉ HOJE, DE NORMAS DE SAÚDE E SEGURANÇA DO TRABALHO PARA A CATEGORIA)</a:t>
            </a:r>
          </a:p>
          <a:p>
            <a:pPr marL="457200" indent="-457200">
              <a:buFont typeface="+mj-lt"/>
              <a:buAutoNum type="arabicPeriod"/>
            </a:pPr>
            <a:r>
              <a:rPr lang="pt-BR" sz="1400" dirty="0"/>
              <a:t>VÍNCULO A PARTIR DE DUAS VEZES POR SEMANA - INCENTIVO À INFORMALIDADE </a:t>
            </a:r>
          </a:p>
          <a:p>
            <a:pPr marL="0" indent="0">
              <a:buNone/>
            </a:pPr>
            <a:r>
              <a:rPr lang="pt-BR" sz="1400" dirty="0"/>
              <a:t>CARTA CONSTITUCIONAL CIDADÃ - DISCRIMINADORA</a:t>
            </a:r>
          </a:p>
          <a:p>
            <a:pPr marL="0" indent="0">
              <a:buNone/>
            </a:pPr>
            <a:endParaRPr lang="pt-BR" sz="1400" dirty="0"/>
          </a:p>
          <a:p>
            <a:pPr marL="0" indent="0">
              <a:buNone/>
            </a:pPr>
            <a:endParaRPr lang="pt-BR" sz="1400" dirty="0"/>
          </a:p>
        </p:txBody>
      </p:sp>
    </p:spTree>
    <p:extLst>
      <p:ext uri="{BB962C8B-B14F-4D97-AF65-F5344CB8AC3E}">
        <p14:creationId xmlns:p14="http://schemas.microsoft.com/office/powerpoint/2010/main" val="61258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9BC86992-9E72-42B2-8BF4-75019AE0AD4B}"/>
              </a:ext>
            </a:extLst>
          </p:cNvPr>
          <p:cNvSpPr>
            <a:spLocks noGrp="1"/>
          </p:cNvSpPr>
          <p:nvPr>
            <p:ph type="title"/>
          </p:nvPr>
        </p:nvSpPr>
        <p:spPr>
          <a:xfrm>
            <a:off x="492370" y="605896"/>
            <a:ext cx="3084844" cy="5646208"/>
          </a:xfrm>
        </p:spPr>
        <p:txBody>
          <a:bodyPr anchor="ctr">
            <a:normAutofit/>
          </a:bodyPr>
          <a:lstStyle/>
          <a:p>
            <a:r>
              <a:rPr lang="pt-BR" sz="3600">
                <a:solidFill>
                  <a:srgbClr val="FFFFFF"/>
                </a:solidFill>
              </a:rPr>
              <a:t>ESTERIÓTIPOS DE </a:t>
            </a:r>
            <a:r>
              <a:rPr lang="pt-BR" sz="3600" b="1">
                <a:solidFill>
                  <a:srgbClr val="FFFFFF"/>
                </a:solidFill>
              </a:rPr>
              <a:t>GÊNERO</a:t>
            </a:r>
            <a:r>
              <a:rPr lang="pt-BR" sz="3600">
                <a:solidFill>
                  <a:srgbClr val="FFFFFF"/>
                </a:solidFill>
              </a:rPr>
              <a:t> E </a:t>
            </a:r>
            <a:r>
              <a:rPr lang="pt-BR" sz="3600" b="1">
                <a:solidFill>
                  <a:srgbClr val="FFFFFF"/>
                </a:solidFill>
              </a:rPr>
              <a:t>RAÇA</a:t>
            </a:r>
            <a:br>
              <a:rPr lang="pt-BR" sz="3600">
                <a:solidFill>
                  <a:srgbClr val="FFFFFF"/>
                </a:solidFill>
              </a:rPr>
            </a:br>
            <a:endParaRPr lang="pt-BR"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6825CAF6-5FE4-4E09-A125-40881DC71A3C}"/>
              </a:ext>
            </a:extLst>
          </p:cNvPr>
          <p:cNvSpPr>
            <a:spLocks noGrp="1"/>
          </p:cNvSpPr>
          <p:nvPr>
            <p:ph idx="1"/>
          </p:nvPr>
        </p:nvSpPr>
        <p:spPr>
          <a:xfrm>
            <a:off x="4314826" y="2228850"/>
            <a:ext cx="6840854" cy="4023254"/>
          </a:xfrm>
        </p:spPr>
        <p:txBody>
          <a:bodyPr anchor="ctr">
            <a:normAutofit fontScale="85000" lnSpcReduction="20000"/>
          </a:bodyPr>
          <a:lstStyle/>
          <a:p>
            <a:pPr>
              <a:buFont typeface="Wingdings" panose="05000000000000000000" pitchFamily="2" charset="2"/>
              <a:buChar char="q"/>
            </a:pPr>
            <a:r>
              <a:rPr lang="pt-BR" dirty="0"/>
              <a:t>Trabalho de pouco valor – trabalho feminino de cuidado da casa</a:t>
            </a:r>
          </a:p>
          <a:p>
            <a:pPr>
              <a:buFont typeface="Wingdings" panose="05000000000000000000" pitchFamily="2" charset="2"/>
              <a:buChar char="q"/>
            </a:pPr>
            <a:r>
              <a:rPr lang="pt-BR" dirty="0"/>
              <a:t>Produto de segregação racial  - trabalho braçal delegado a raças “inferiores”</a:t>
            </a:r>
          </a:p>
          <a:p>
            <a:pPr>
              <a:buFont typeface="Wingdings" panose="05000000000000000000" pitchFamily="2" charset="2"/>
              <a:buChar char="q"/>
            </a:pPr>
            <a:r>
              <a:rPr lang="pt-BR" dirty="0"/>
              <a:t>Brasil – maior contingente de empregadas domésticas do mundo (6,2 milhões de pessoas) </a:t>
            </a:r>
          </a:p>
          <a:p>
            <a:pPr>
              <a:buFont typeface="Wingdings" panose="05000000000000000000" pitchFamily="2" charset="2"/>
              <a:buChar char="q"/>
            </a:pPr>
            <a:r>
              <a:rPr lang="pt-BR" dirty="0"/>
              <a:t>70% na informalidade </a:t>
            </a:r>
          </a:p>
          <a:p>
            <a:pPr>
              <a:buFont typeface="Wingdings" panose="05000000000000000000" pitchFamily="2" charset="2"/>
              <a:buChar char="q"/>
            </a:pPr>
            <a:r>
              <a:rPr lang="pt-BR" dirty="0"/>
              <a:t>92,7% mulheres</a:t>
            </a:r>
          </a:p>
          <a:p>
            <a:pPr>
              <a:buFont typeface="Wingdings" panose="05000000000000000000" pitchFamily="2" charset="2"/>
              <a:buChar char="q"/>
            </a:pPr>
            <a:r>
              <a:rPr lang="pt-BR" dirty="0"/>
              <a:t>65% negras</a:t>
            </a:r>
          </a:p>
          <a:p>
            <a:pPr>
              <a:buFont typeface="Wingdings" panose="05000000000000000000" pitchFamily="2" charset="2"/>
              <a:buChar char="q"/>
            </a:pPr>
            <a:r>
              <a:rPr lang="pt-BR" dirty="0"/>
              <a:t>Baixa qualificação</a:t>
            </a:r>
          </a:p>
          <a:p>
            <a:pPr>
              <a:buFont typeface="Wingdings" panose="05000000000000000000" pitchFamily="2" charset="2"/>
              <a:buChar char="q"/>
            </a:pPr>
            <a:r>
              <a:rPr lang="pt-BR" dirty="0"/>
              <a:t>Majoritariamente meia-idade (diferente da década de 70/80)</a:t>
            </a:r>
          </a:p>
          <a:p>
            <a:pPr>
              <a:buFont typeface="Wingdings" panose="05000000000000000000" pitchFamily="2" charset="2"/>
              <a:buChar char="q"/>
            </a:pPr>
            <a:r>
              <a:rPr lang="pt-BR" dirty="0"/>
              <a:t> </a:t>
            </a:r>
            <a:r>
              <a:rPr lang="pt-BR" dirty="0" err="1"/>
              <a:t>Sobrejornada</a:t>
            </a:r>
            <a:r>
              <a:rPr lang="pt-BR" dirty="0"/>
              <a:t> como regra</a:t>
            </a:r>
          </a:p>
          <a:p>
            <a:pPr>
              <a:buFont typeface="Wingdings" panose="05000000000000000000" pitchFamily="2" charset="2"/>
              <a:buChar char="q"/>
            </a:pPr>
            <a:r>
              <a:rPr lang="pt-BR" dirty="0"/>
              <a:t>Setor mais desempregado na pandemia – perda de 1,5 milhão de postos de trabalho </a:t>
            </a:r>
          </a:p>
          <a:p>
            <a:pPr>
              <a:buFont typeface="Wingdings" panose="05000000000000000000" pitchFamily="2" charset="2"/>
              <a:buChar char="q"/>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p:txBody>
      </p:sp>
    </p:spTree>
    <p:extLst>
      <p:ext uri="{BB962C8B-B14F-4D97-AF65-F5344CB8AC3E}">
        <p14:creationId xmlns:p14="http://schemas.microsoft.com/office/powerpoint/2010/main" val="212763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B3C0EEB4-790A-4597-B482-1D4DC55B8EB9}"/>
              </a:ext>
            </a:extLst>
          </p:cNvPr>
          <p:cNvSpPr>
            <a:spLocks noGrp="1"/>
          </p:cNvSpPr>
          <p:nvPr>
            <p:ph type="title"/>
          </p:nvPr>
        </p:nvSpPr>
        <p:spPr>
          <a:xfrm>
            <a:off x="492370" y="516835"/>
            <a:ext cx="3084844" cy="5772840"/>
          </a:xfrm>
        </p:spPr>
        <p:txBody>
          <a:bodyPr anchor="ctr">
            <a:normAutofit/>
          </a:bodyPr>
          <a:lstStyle/>
          <a:p>
            <a:r>
              <a:rPr lang="pt-BR" sz="3600" b="1" dirty="0">
                <a:solidFill>
                  <a:srgbClr val="FFFFFF"/>
                </a:solidFill>
              </a:rPr>
              <a:t>TRABALHO ESCRAVO DOMÉSTICO</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04A43CE3-6EDD-460E-8445-399E3CC6B3DF}"/>
              </a:ext>
            </a:extLst>
          </p:cNvPr>
          <p:cNvGraphicFramePr>
            <a:graphicFrameLocks noGrp="1"/>
          </p:cNvGraphicFramePr>
          <p:nvPr>
            <p:ph idx="1"/>
            <p:extLst>
              <p:ext uri="{D42A27DB-BD31-4B8C-83A1-F6EECF244321}">
                <p14:modId xmlns:p14="http://schemas.microsoft.com/office/powerpoint/2010/main" val="391500381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93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12702-B67B-4886-812D-2E420E3FC4E0}"/>
              </a:ext>
            </a:extLst>
          </p:cNvPr>
          <p:cNvSpPr>
            <a:spLocks noGrp="1"/>
          </p:cNvSpPr>
          <p:nvPr>
            <p:ph type="title"/>
          </p:nvPr>
        </p:nvSpPr>
        <p:spPr/>
        <p:txBody>
          <a:bodyPr/>
          <a:lstStyle/>
          <a:p>
            <a:r>
              <a:rPr lang="pt-BR" dirty="0"/>
              <a:t>TRABALHO ESCRAVO DOMÉSTICO</a:t>
            </a:r>
          </a:p>
        </p:txBody>
      </p:sp>
      <p:sp>
        <p:nvSpPr>
          <p:cNvPr id="3" name="Espaço Reservado para Conteúdo 2">
            <a:extLst>
              <a:ext uri="{FF2B5EF4-FFF2-40B4-BE49-F238E27FC236}">
                <a16:creationId xmlns:a16="http://schemas.microsoft.com/office/drawing/2014/main" id="{9E232511-0ADE-4009-BB43-46F5D45EF446}"/>
              </a:ext>
            </a:extLst>
          </p:cNvPr>
          <p:cNvSpPr>
            <a:spLocks noGrp="1"/>
          </p:cNvSpPr>
          <p:nvPr>
            <p:ph idx="1"/>
          </p:nvPr>
        </p:nvSpPr>
        <p:spPr/>
        <p:txBody>
          <a:bodyPr>
            <a:normAutofit/>
          </a:bodyPr>
          <a:lstStyle/>
          <a:p>
            <a:r>
              <a:rPr lang="pt-BR" dirty="0"/>
              <a:t>Enquanto a legislação anterior sobre o tema tutelava como bem jurídico a </a:t>
            </a:r>
            <a:r>
              <a:rPr lang="pt-BR" b="1" dirty="0"/>
              <a:t>liberdade, </a:t>
            </a:r>
            <a:r>
              <a:rPr lang="pt-BR" dirty="0"/>
              <a:t>a nova redação do artigo 149 do Código Penal tutela como bem jurídico não só a liberdade mas, precipuamente,</a:t>
            </a:r>
            <a:r>
              <a:rPr lang="pt-BR" b="1" dirty="0"/>
              <a:t> a dignidade da pessoa humana.</a:t>
            </a:r>
            <a:endParaRPr lang="pt-BR" dirty="0"/>
          </a:p>
          <a:p>
            <a:r>
              <a:rPr lang="pt-BR" dirty="0"/>
              <a:t>Redação anterior aberta (Reduzir alguém à condição análoga à de escravo) </a:t>
            </a:r>
          </a:p>
          <a:p>
            <a:endParaRPr lang="pt-BR" dirty="0"/>
          </a:p>
          <a:p>
            <a:r>
              <a:rPr lang="pt-BR" dirty="0"/>
              <a:t>Código Penal, art. 149</a:t>
            </a:r>
          </a:p>
          <a:p>
            <a:r>
              <a:rPr lang="pt-BR" i="1" dirty="0"/>
              <a:t>Art. 149. Reduzir alguém a condição análoga à de escravo, quer submetendo-o a trabalhos forçados ou a jornada exaustiva, quer sujeitando-o a condições degradantes de trabalho, quer restringindo, por qualquer meio, sua locomoção em razão de dívida contraída com o empregador ou preposto: (Redação dada pela Lei nº 10.803, de 11.12.2003)</a:t>
            </a:r>
            <a:endParaRPr lang="pt-BR" dirty="0"/>
          </a:p>
          <a:p>
            <a:endParaRPr lang="pt-BR" dirty="0"/>
          </a:p>
          <a:p>
            <a:endParaRPr lang="pt-BR" dirty="0"/>
          </a:p>
          <a:p>
            <a:endParaRPr lang="pt-BR" dirty="0"/>
          </a:p>
        </p:txBody>
      </p:sp>
      <p:sp>
        <p:nvSpPr>
          <p:cNvPr id="4" name="Espaço Reservado para Texto 3">
            <a:extLst>
              <a:ext uri="{FF2B5EF4-FFF2-40B4-BE49-F238E27FC236}">
                <a16:creationId xmlns:a16="http://schemas.microsoft.com/office/drawing/2014/main" id="{182B595E-834B-4978-8779-C5427AC48AED}"/>
              </a:ext>
            </a:extLst>
          </p:cNvPr>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366163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Espaço Reservado para Conteúdo 4">
            <a:extLst>
              <a:ext uri="{FF2B5EF4-FFF2-40B4-BE49-F238E27FC236}">
                <a16:creationId xmlns:a16="http://schemas.microsoft.com/office/drawing/2014/main" id="{F31B9A5D-EACD-4FFE-8570-5652EAAFF439}"/>
              </a:ext>
            </a:extLst>
          </p:cNvPr>
          <p:cNvPicPr>
            <a:picLocks noGrp="1" noChangeAspect="1"/>
          </p:cNvPicPr>
          <p:nvPr>
            <p:ph idx="1"/>
          </p:nvPr>
        </p:nvPicPr>
        <p:blipFill rotWithShape="1">
          <a:blip r:embed="rId2"/>
          <a:srcRect t="4138" b="24192"/>
          <a:stretch/>
        </p:blipFill>
        <p:spPr>
          <a:xfrm>
            <a:off x="-32" y="10"/>
            <a:ext cx="12192031" cy="4915066"/>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CCCE041A-BFA5-44A9-B313-66B1A7F79E1E}"/>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a:t>TRABALHO INFANTIL DOMÉSTICO</a:t>
            </a:r>
          </a:p>
        </p:txBody>
      </p:sp>
      <p:sp>
        <p:nvSpPr>
          <p:cNvPr id="4" name="Espaço Reservado para Texto 3">
            <a:extLst>
              <a:ext uri="{FF2B5EF4-FFF2-40B4-BE49-F238E27FC236}">
                <a16:creationId xmlns:a16="http://schemas.microsoft.com/office/drawing/2014/main" id="{EFACA7A3-FA20-41A0-9CFD-116B0D8821DE}"/>
              </a:ext>
            </a:extLst>
          </p:cNvPr>
          <p:cNvSpPr>
            <a:spLocks noGrp="1"/>
          </p:cNvSpPr>
          <p:nvPr>
            <p:ph type="body" sz="half" idx="2"/>
          </p:nvPr>
        </p:nvSpPr>
        <p:spPr>
          <a:xfrm>
            <a:off x="1065212" y="5943600"/>
            <a:ext cx="10058400" cy="543513"/>
          </a:xfrm>
        </p:spPr>
        <p:txBody>
          <a:bodyPr vert="horz" lIns="91440" tIns="45720" rIns="91440" bIns="45720" rtlCol="0">
            <a:normAutofit/>
          </a:bodyPr>
          <a:lstStyle/>
          <a:p>
            <a:r>
              <a:rPr lang="en-US" cap="all" spc="200">
                <a:latin typeface="+mj-lt"/>
              </a:rPr>
              <a:t>LISTA TIP, PIORES FORMAS DE TRABALHO INFANTIL </a:t>
            </a: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676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B8E1E-039F-4DE8-BE5E-6679195B936C}"/>
              </a:ext>
            </a:extLst>
          </p:cNvPr>
          <p:cNvSpPr>
            <a:spLocks noGrp="1"/>
          </p:cNvSpPr>
          <p:nvPr>
            <p:ph type="title"/>
          </p:nvPr>
        </p:nvSpPr>
        <p:spPr/>
        <p:txBody>
          <a:bodyPr/>
          <a:lstStyle/>
          <a:p>
            <a:r>
              <a:rPr lang="pt-BR" dirty="0"/>
              <a:t>TRABALHO DOMÉSTICO E TRÁFICO DE PESSOAS </a:t>
            </a:r>
          </a:p>
        </p:txBody>
      </p:sp>
      <p:sp>
        <p:nvSpPr>
          <p:cNvPr id="3" name="Espaço Reservado para Conteúdo 2">
            <a:extLst>
              <a:ext uri="{FF2B5EF4-FFF2-40B4-BE49-F238E27FC236}">
                <a16:creationId xmlns:a16="http://schemas.microsoft.com/office/drawing/2014/main" id="{49C5EB07-F985-4ADA-8309-940C2ACEE073}"/>
              </a:ext>
            </a:extLst>
          </p:cNvPr>
          <p:cNvSpPr>
            <a:spLocks noGrp="1"/>
          </p:cNvSpPr>
          <p:nvPr>
            <p:ph idx="1"/>
          </p:nvPr>
        </p:nvSpPr>
        <p:spPr/>
        <p:txBody>
          <a:bodyPr/>
          <a:lstStyle/>
          <a:p>
            <a:endParaRPr lang="pt-BR" dirty="0"/>
          </a:p>
        </p:txBody>
      </p:sp>
      <p:sp>
        <p:nvSpPr>
          <p:cNvPr id="4" name="Espaço Reservado para Texto 3">
            <a:extLst>
              <a:ext uri="{FF2B5EF4-FFF2-40B4-BE49-F238E27FC236}">
                <a16:creationId xmlns:a16="http://schemas.microsoft.com/office/drawing/2014/main" id="{E12AF3E1-2666-40B2-BE59-89C3C06CF4AE}"/>
              </a:ext>
            </a:extLst>
          </p:cNvPr>
          <p:cNvSpPr>
            <a:spLocks noGrp="1"/>
          </p:cNvSpPr>
          <p:nvPr>
            <p:ph type="body" sz="half" idx="2"/>
          </p:nvPr>
        </p:nvSpPr>
        <p:spPr>
          <a:xfrm>
            <a:off x="457200" y="3027680"/>
            <a:ext cx="3200400" cy="3277524"/>
          </a:xfrm>
        </p:spPr>
        <p:txBody>
          <a:bodyPr/>
          <a:lstStyle/>
          <a:p>
            <a:endParaRPr lang="pt-BR" dirty="0"/>
          </a:p>
        </p:txBody>
      </p:sp>
    </p:spTree>
    <p:extLst>
      <p:ext uri="{BB962C8B-B14F-4D97-AF65-F5344CB8AC3E}">
        <p14:creationId xmlns:p14="http://schemas.microsoft.com/office/powerpoint/2010/main" val="2724366011"/>
      </p:ext>
    </p:extLst>
  </p:cSld>
  <p:clrMapOvr>
    <a:masterClrMapping/>
  </p:clrMapOvr>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43</TotalTime>
  <Words>1214</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18</vt:i4>
      </vt:variant>
    </vt:vector>
  </HeadingPairs>
  <TitlesOfParts>
    <vt:vector size="23" baseType="lpstr">
      <vt:lpstr>Algerian</vt:lpstr>
      <vt:lpstr>Calibri</vt:lpstr>
      <vt:lpstr>Calibri Light</vt:lpstr>
      <vt:lpstr>Wingdings</vt:lpstr>
      <vt:lpstr>Retrospectiva</vt:lpstr>
      <vt:lpstr>ALLINE PEDROSA OISHI DELENA </vt:lpstr>
      <vt:lpstr>ATUAÇÃO DO MPT  - Ofícios Especializados</vt:lpstr>
      <vt:lpstr>ATUAÇÃO DO MPT  - Ofícios Especializados</vt:lpstr>
      <vt:lpstr>O TRABALHO DOMÉSTICO NO BRASIL </vt:lpstr>
      <vt:lpstr>ESTERIÓTIPOS DE GÊNERO E RAÇA </vt:lpstr>
      <vt:lpstr>TRABALHO ESCRAVO DOMÉSTICO</vt:lpstr>
      <vt:lpstr>TRABALHO ESCRAVO DOMÉSTICO</vt:lpstr>
      <vt:lpstr>TRABALHO INFANTIL DOMÉSTICO</vt:lpstr>
      <vt:lpstr>TRABALHO DOMÉSTICO E TRÁFICO DE PESSOAS </vt:lpstr>
      <vt:lpstr>DIFICULDADES PARA ATUAÇÃO – QUESTÕES PRÁTICAS</vt:lpstr>
      <vt:lpstr>DIFICULDADES PARA ATUAÇÃO – QUESTÕES PRÁTICAS</vt:lpstr>
      <vt:lpstr>INVIOLABILIDADE DO DOMICÍLIO </vt:lpstr>
      <vt:lpstr>INVIOLABILIDADE DO DOMICÍLIO</vt:lpstr>
      <vt:lpstr>DEFERIMENTO DA LIMINAR </vt:lpstr>
      <vt:lpstr>IMPRESCRITIBILIDADE DO DIREITO</vt:lpstr>
      <vt:lpstr>CASOS CONCRETOS</vt:lpstr>
      <vt:lpstr>Apresentação do PowerPoint</vt:lpstr>
      <vt:lpstr>CONDIÇÕES DEGRADANTES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ALLINE PEDROSA OISHI DELENA </dc:title>
  <dc:creator>Alline Pedrosa Oishi</dc:creator>
  <cp:lastModifiedBy>Alline Pedrosa Oishi</cp:lastModifiedBy>
  <cp:revision>3</cp:revision>
  <dcterms:created xsi:type="dcterms:W3CDTF">2021-03-10T12:58:50Z</dcterms:created>
  <dcterms:modified xsi:type="dcterms:W3CDTF">2021-03-10T13:41:51Z</dcterms:modified>
</cp:coreProperties>
</file>